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85" r:id="rId3"/>
  </p:sldMasterIdLst>
  <p:notesMasterIdLst>
    <p:notesMasterId r:id="rId29"/>
  </p:notesMasterIdLst>
  <p:sldIdLst>
    <p:sldId id="256" r:id="rId4"/>
    <p:sldId id="327" r:id="rId5"/>
    <p:sldId id="292" r:id="rId6"/>
    <p:sldId id="306" r:id="rId7"/>
    <p:sldId id="307" r:id="rId8"/>
    <p:sldId id="259" r:id="rId9"/>
    <p:sldId id="289" r:id="rId10"/>
    <p:sldId id="290" r:id="rId11"/>
    <p:sldId id="291" r:id="rId12"/>
    <p:sldId id="296" r:id="rId13"/>
    <p:sldId id="297" r:id="rId14"/>
    <p:sldId id="298" r:id="rId15"/>
    <p:sldId id="299" r:id="rId16"/>
    <p:sldId id="312" r:id="rId17"/>
    <p:sldId id="331" r:id="rId18"/>
    <p:sldId id="308" r:id="rId19"/>
    <p:sldId id="328" r:id="rId20"/>
    <p:sldId id="329" r:id="rId21"/>
    <p:sldId id="330" r:id="rId22"/>
    <p:sldId id="309" r:id="rId23"/>
    <p:sldId id="310" r:id="rId24"/>
    <p:sldId id="311" r:id="rId25"/>
    <p:sldId id="334" r:id="rId26"/>
    <p:sldId id="332" r:id="rId27"/>
    <p:sldId id="333"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434F"/>
    <a:srgbClr val="A20000"/>
    <a:srgbClr val="803D06"/>
    <a:srgbClr val="13343D"/>
    <a:srgbClr val="3A669C"/>
    <a:srgbClr val="153943"/>
    <a:srgbClr val="2F1444"/>
    <a:srgbClr val="4A206A"/>
    <a:srgbClr val="FF93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04" autoAdjust="0"/>
    <p:restoredTop sz="81509" autoAdjust="0"/>
  </p:normalViewPr>
  <p:slideViewPr>
    <p:cSldViewPr>
      <p:cViewPr varScale="1">
        <p:scale>
          <a:sx n="100" d="100"/>
          <a:sy n="100" d="100"/>
        </p:scale>
        <p:origin x="2184" y="82"/>
      </p:cViewPr>
      <p:guideLst>
        <p:guide orient="horz" pos="2160"/>
        <p:guide pos="2880"/>
      </p:guideLst>
    </p:cSldViewPr>
  </p:slideViewPr>
  <p:notesTextViewPr>
    <p:cViewPr>
      <p:scale>
        <a:sx n="1" d="1"/>
        <a:sy n="1" d="1"/>
      </p:scale>
      <p:origin x="0" y="0"/>
    </p:cViewPr>
  </p:notesTextViewPr>
  <p:sorterViewPr>
    <p:cViewPr varScale="1">
      <p:scale>
        <a:sx n="1" d="1"/>
        <a:sy n="1" d="1"/>
      </p:scale>
      <p:origin x="0" y="-6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4A3210-9AF2-4B00-9CEF-D34EB6DAAE5C}" type="datetimeFigureOut">
              <a:rPr lang="en-US" smtClean="0"/>
              <a:t>4/20/2017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E3D928-5B3E-42D3-A231-C8F57B4D5678}" type="slidenum">
              <a:rPr lang="en-US" smtClean="0"/>
              <a:t>‹#›</a:t>
            </a:fld>
            <a:endParaRPr lang="en-US"/>
          </a:p>
        </p:txBody>
      </p:sp>
    </p:spTree>
    <p:extLst>
      <p:ext uri="{BB962C8B-B14F-4D97-AF65-F5344CB8AC3E}">
        <p14:creationId xmlns:p14="http://schemas.microsoft.com/office/powerpoint/2010/main" val="863521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Hayek’s warning in the fatal conceit</a:t>
            </a:r>
          </a:p>
        </p:txBody>
      </p:sp>
      <p:sp>
        <p:nvSpPr>
          <p:cNvPr id="4" name="Slide Number Placeholder 3"/>
          <p:cNvSpPr>
            <a:spLocks noGrp="1"/>
          </p:cNvSpPr>
          <p:nvPr>
            <p:ph type="sldNum" sz="quarter" idx="10"/>
          </p:nvPr>
        </p:nvSpPr>
        <p:spPr/>
        <p:txBody>
          <a:bodyPr/>
          <a:lstStyle/>
          <a:p>
            <a:fld id="{E4E3D928-5B3E-42D3-A231-C8F57B4D5678}" type="slidenum">
              <a:rPr lang="en-US" smtClean="0"/>
              <a:t>2</a:t>
            </a:fld>
            <a:endParaRPr lang="en-US"/>
          </a:p>
        </p:txBody>
      </p:sp>
    </p:spTree>
    <p:extLst>
      <p:ext uri="{BB962C8B-B14F-4D97-AF65-F5344CB8AC3E}">
        <p14:creationId xmlns:p14="http://schemas.microsoft.com/office/powerpoint/2010/main" val="41897473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E3D928-5B3E-42D3-A231-C8F57B4D5678}" type="slidenum">
              <a:rPr lang="en-US" smtClean="0"/>
              <a:t>17</a:t>
            </a:fld>
            <a:endParaRPr lang="en-US"/>
          </a:p>
        </p:txBody>
      </p:sp>
    </p:spTree>
    <p:extLst>
      <p:ext uri="{BB962C8B-B14F-4D97-AF65-F5344CB8AC3E}">
        <p14:creationId xmlns:p14="http://schemas.microsoft.com/office/powerpoint/2010/main" val="32455416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E3D928-5B3E-42D3-A231-C8F57B4D5678}" type="slidenum">
              <a:rPr lang="en-US" smtClean="0"/>
              <a:t>18</a:t>
            </a:fld>
            <a:endParaRPr lang="en-US"/>
          </a:p>
        </p:txBody>
      </p:sp>
    </p:spTree>
    <p:extLst>
      <p:ext uri="{BB962C8B-B14F-4D97-AF65-F5344CB8AC3E}">
        <p14:creationId xmlns:p14="http://schemas.microsoft.com/office/powerpoint/2010/main" val="36902029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E3D928-5B3E-42D3-A231-C8F57B4D5678}" type="slidenum">
              <a:rPr lang="en-US" smtClean="0"/>
              <a:t>19</a:t>
            </a:fld>
            <a:endParaRPr lang="en-US"/>
          </a:p>
        </p:txBody>
      </p:sp>
    </p:spTree>
    <p:extLst>
      <p:ext uri="{BB962C8B-B14F-4D97-AF65-F5344CB8AC3E}">
        <p14:creationId xmlns:p14="http://schemas.microsoft.com/office/powerpoint/2010/main" val="19120350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capitalist state is not an optimal instrument for</a:t>
            </a:r>
            <a:r>
              <a:rPr lang="en-US" baseline="0" dirty="0"/>
              <a:t> expanding socialist relations in ways that erode the dominance of capitalism, but struggles to deepen the democratic character of the capitalist state are nevertheless possible, and this, in turn can enlarge the space for democratic egalitarian alternatives. </a:t>
            </a:r>
            <a:endParaRPr lang="en-US" dirty="0"/>
          </a:p>
        </p:txBody>
      </p:sp>
      <p:sp>
        <p:nvSpPr>
          <p:cNvPr id="4" name="Slide Number Placeholder 3"/>
          <p:cNvSpPr>
            <a:spLocks noGrp="1"/>
          </p:cNvSpPr>
          <p:nvPr>
            <p:ph type="sldNum" sz="quarter" idx="10"/>
          </p:nvPr>
        </p:nvSpPr>
        <p:spPr/>
        <p:txBody>
          <a:bodyPr/>
          <a:lstStyle/>
          <a:p>
            <a:fld id="{E4E3D928-5B3E-42D3-A231-C8F57B4D5678}" type="slidenum">
              <a:rPr lang="en-US" smtClean="0"/>
              <a:t>20</a:t>
            </a:fld>
            <a:endParaRPr lang="en-US"/>
          </a:p>
        </p:txBody>
      </p:sp>
    </p:spTree>
    <p:extLst>
      <p:ext uri="{BB962C8B-B14F-4D97-AF65-F5344CB8AC3E}">
        <p14:creationId xmlns:p14="http://schemas.microsoft.com/office/powerpoint/2010/main" val="28004559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is no ready-made coherent historical subject capable of acting politically to undermine capitalism. This must be constructed by linking diverse non-class identities</a:t>
            </a:r>
            <a:r>
              <a:rPr lang="en-US" baseline="0" dirty="0"/>
              <a:t> with </a:t>
            </a:r>
            <a:r>
              <a:rPr lang="en-US" dirty="0"/>
              <a:t>the critique of capitalism and the class</a:t>
            </a:r>
            <a:r>
              <a:rPr lang="en-US" baseline="0" dirty="0"/>
              <a:t> interests harmed by capitalism. </a:t>
            </a:r>
            <a:r>
              <a:rPr lang="en-US" sz="1200" dirty="0">
                <a:solidFill>
                  <a:prstClr val="white"/>
                </a:solidFill>
                <a:effectLst>
                  <a:outerShdw blurRad="38100" dist="38100" dir="2700000" algn="tl">
                    <a:srgbClr val="000000">
                      <a:alpha val="43137"/>
                    </a:srgbClr>
                  </a:outerShdw>
                </a:effectLst>
              </a:rPr>
              <a:t>The working class, broadly understood, is at the center of this coalition; but the collective actor is not defined exclusively in class terms.</a:t>
            </a:r>
            <a:endParaRPr lang="en-US" dirty="0"/>
          </a:p>
        </p:txBody>
      </p:sp>
      <p:sp>
        <p:nvSpPr>
          <p:cNvPr id="4" name="Slide Number Placeholder 3"/>
          <p:cNvSpPr>
            <a:spLocks noGrp="1"/>
          </p:cNvSpPr>
          <p:nvPr>
            <p:ph type="sldNum" sz="quarter" idx="10"/>
          </p:nvPr>
        </p:nvSpPr>
        <p:spPr/>
        <p:txBody>
          <a:bodyPr/>
          <a:lstStyle/>
          <a:p>
            <a:fld id="{E4E3D928-5B3E-42D3-A231-C8F57B4D5678}" type="slidenum">
              <a:rPr lang="en-US" smtClean="0"/>
              <a:t>21</a:t>
            </a:fld>
            <a:endParaRPr lang="en-US"/>
          </a:p>
        </p:txBody>
      </p:sp>
    </p:spTree>
    <p:extLst>
      <p:ext uri="{BB962C8B-B14F-4D97-AF65-F5344CB8AC3E}">
        <p14:creationId xmlns:p14="http://schemas.microsoft.com/office/powerpoint/2010/main" val="18567997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aseline="0" dirty="0"/>
              <a:t>Three tasks to resolve this problem</a:t>
            </a:r>
          </a:p>
          <a:p>
            <a:pPr marL="0" indent="0">
              <a:buNone/>
            </a:pPr>
            <a:r>
              <a:rPr lang="en-US" baseline="0" dirty="0"/>
              <a:t>A few comments:</a:t>
            </a:r>
          </a:p>
          <a:p>
            <a:pPr marL="228600" indent="-228600">
              <a:buAutoNum type="arabicPeriod"/>
            </a:pPr>
            <a:r>
              <a:rPr lang="en-US" baseline="0" dirty="0"/>
              <a:t>Diagnosis and critique: this is where the main effort of critical social science has gone.</a:t>
            </a:r>
          </a:p>
          <a:p>
            <a:pPr marL="228600" indent="-228600">
              <a:buAutoNum type="arabicPeriod"/>
            </a:pPr>
            <a:r>
              <a:rPr lang="en-US" baseline="0" dirty="0"/>
              <a:t>Alternatives</a:t>
            </a:r>
          </a:p>
          <a:p>
            <a:pPr marL="228600" indent="-228600">
              <a:buAutoNum type="arabicPeriod"/>
            </a:pPr>
            <a:r>
              <a:rPr lang="en-US" baseline="0" dirty="0"/>
              <a:t>Transformation.</a:t>
            </a:r>
          </a:p>
          <a:p>
            <a:pPr marL="0" indent="0">
              <a:buNone/>
            </a:pPr>
            <a:r>
              <a:rPr lang="en-US" baseline="0" dirty="0"/>
              <a:t>I am going to focus on the third of these here.</a:t>
            </a:r>
            <a:endParaRPr lang="en-US" dirty="0"/>
          </a:p>
        </p:txBody>
      </p:sp>
      <p:sp>
        <p:nvSpPr>
          <p:cNvPr id="4" name="Slide Number Placeholder 3"/>
          <p:cNvSpPr>
            <a:spLocks noGrp="1"/>
          </p:cNvSpPr>
          <p:nvPr>
            <p:ph type="sldNum" sz="quarter" idx="10"/>
          </p:nvPr>
        </p:nvSpPr>
        <p:spPr/>
        <p:txBody>
          <a:bodyPr/>
          <a:lstStyle/>
          <a:p>
            <a:fld id="{3A24EED0-FF80-4BBF-AD09-869382C45FC8}" type="slidenum">
              <a:rPr lang="en-US" smtClean="0"/>
              <a:t>25</a:t>
            </a:fld>
            <a:endParaRPr lang="en-US"/>
          </a:p>
        </p:txBody>
      </p:sp>
    </p:spTree>
    <p:extLst>
      <p:ext uri="{BB962C8B-B14F-4D97-AF65-F5344CB8AC3E}">
        <p14:creationId xmlns:p14="http://schemas.microsoft.com/office/powerpoint/2010/main" val="35375409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E3D928-5B3E-42D3-A231-C8F57B4D5678}" type="slidenum">
              <a:rPr lang="en-US" smtClean="0"/>
              <a:t>9</a:t>
            </a:fld>
            <a:endParaRPr lang="en-US"/>
          </a:p>
        </p:txBody>
      </p:sp>
    </p:spTree>
    <p:extLst>
      <p:ext uri="{BB962C8B-B14F-4D97-AF65-F5344CB8AC3E}">
        <p14:creationId xmlns:p14="http://schemas.microsoft.com/office/powerpoint/2010/main" val="21648541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E3D928-5B3E-42D3-A231-C8F57B4D5678}"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16326476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Degradation of </a:t>
            </a:r>
            <a:r>
              <a:rPr lang="en-US" dirty="0" err="1"/>
              <a:t>socialdemocracy</a:t>
            </a:r>
            <a:r>
              <a:rPr lang="en-US" dirty="0"/>
              <a:t> comes from severing the anchor in resistance</a:t>
            </a:r>
          </a:p>
        </p:txBody>
      </p:sp>
      <p:sp>
        <p:nvSpPr>
          <p:cNvPr id="4" name="Slide Number Placeholder 3"/>
          <p:cNvSpPr>
            <a:spLocks noGrp="1"/>
          </p:cNvSpPr>
          <p:nvPr>
            <p:ph type="sldNum" sz="quarter" idx="10"/>
          </p:nvPr>
        </p:nvSpPr>
        <p:spPr/>
        <p:txBody>
          <a:bodyPr/>
          <a:lstStyle/>
          <a:p>
            <a:fld id="{E4E3D928-5B3E-42D3-A231-C8F57B4D5678}"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34562355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E3D928-5B3E-42D3-A231-C8F57B4D5678}"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40637964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logic of eroding: ecosystem, dominance, eroding dominance. Requires: taming capitalism in ways that expand the potential of building </a:t>
            </a:r>
            <a:r>
              <a:rPr lang="en-US" dirty="0" err="1"/>
              <a:t>noncapitalist</a:t>
            </a:r>
            <a:r>
              <a:rPr lang="en-US" baseline="0" dirty="0"/>
              <a:t> </a:t>
            </a:r>
            <a:r>
              <a:rPr lang="en-US" dirty="0"/>
              <a:t>alternatives within an economic structure still dominated by capitalism.</a:t>
            </a:r>
          </a:p>
        </p:txBody>
      </p:sp>
      <p:sp>
        <p:nvSpPr>
          <p:cNvPr id="4" name="Slide Number Placeholder 3"/>
          <p:cNvSpPr>
            <a:spLocks noGrp="1"/>
          </p:cNvSpPr>
          <p:nvPr>
            <p:ph type="sldNum" sz="quarter" idx="10"/>
          </p:nvPr>
        </p:nvSpPr>
        <p:spPr/>
        <p:txBody>
          <a:bodyPr/>
          <a:lstStyle/>
          <a:p>
            <a:fld id="{E4E3D928-5B3E-42D3-A231-C8F57B4D5678}"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40837898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E3D928-5B3E-42D3-A231-C8F57B4D5678}" type="slidenum">
              <a:rPr lang="en-US" smtClean="0"/>
              <a:t>14</a:t>
            </a:fld>
            <a:endParaRPr lang="en-US"/>
          </a:p>
        </p:txBody>
      </p:sp>
    </p:spTree>
    <p:extLst>
      <p:ext uri="{BB962C8B-B14F-4D97-AF65-F5344CB8AC3E}">
        <p14:creationId xmlns:p14="http://schemas.microsoft.com/office/powerpoint/2010/main" val="7870907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E3D928-5B3E-42D3-A231-C8F57B4D5678}" type="slidenum">
              <a:rPr lang="en-US" smtClean="0"/>
              <a:t>15</a:t>
            </a:fld>
            <a:endParaRPr lang="en-US"/>
          </a:p>
        </p:txBody>
      </p:sp>
    </p:spTree>
    <p:extLst>
      <p:ext uri="{BB962C8B-B14F-4D97-AF65-F5344CB8AC3E}">
        <p14:creationId xmlns:p14="http://schemas.microsoft.com/office/powerpoint/2010/main" val="9224841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E3D928-5B3E-42D3-A231-C8F57B4D5678}" type="slidenum">
              <a:rPr lang="en-US" smtClean="0"/>
              <a:t>16</a:t>
            </a:fld>
            <a:endParaRPr lang="en-US"/>
          </a:p>
        </p:txBody>
      </p:sp>
    </p:spTree>
    <p:extLst>
      <p:ext uri="{BB962C8B-B14F-4D97-AF65-F5344CB8AC3E}">
        <p14:creationId xmlns:p14="http://schemas.microsoft.com/office/powerpoint/2010/main" val="27440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B9F713F-5319-431C-845B-0E9AF9C177D8}" type="datetimeFigureOut">
              <a:rPr lang="en-US" smtClean="0"/>
              <a:t>4/20/2017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F3880A-1F0C-485D-ADC3-CC7021D8BC9F}" type="slidenum">
              <a:rPr lang="en-US" smtClean="0"/>
              <a:t>‹#›</a:t>
            </a:fld>
            <a:endParaRPr lang="en-US"/>
          </a:p>
        </p:txBody>
      </p:sp>
    </p:spTree>
    <p:extLst>
      <p:ext uri="{BB962C8B-B14F-4D97-AF65-F5344CB8AC3E}">
        <p14:creationId xmlns:p14="http://schemas.microsoft.com/office/powerpoint/2010/main" val="2331024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9F713F-5319-431C-845B-0E9AF9C177D8}" type="datetimeFigureOut">
              <a:rPr lang="en-US" smtClean="0"/>
              <a:t>4/20/2017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F3880A-1F0C-485D-ADC3-CC7021D8BC9F}" type="slidenum">
              <a:rPr lang="en-US" smtClean="0"/>
              <a:t>‹#›</a:t>
            </a:fld>
            <a:endParaRPr lang="en-US"/>
          </a:p>
        </p:txBody>
      </p:sp>
    </p:spTree>
    <p:extLst>
      <p:ext uri="{BB962C8B-B14F-4D97-AF65-F5344CB8AC3E}">
        <p14:creationId xmlns:p14="http://schemas.microsoft.com/office/powerpoint/2010/main" val="1173440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9F713F-5319-431C-845B-0E9AF9C177D8}" type="datetimeFigureOut">
              <a:rPr lang="en-US" smtClean="0"/>
              <a:t>4/20/2017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F3880A-1F0C-485D-ADC3-CC7021D8BC9F}" type="slidenum">
              <a:rPr lang="en-US" smtClean="0"/>
              <a:t>‹#›</a:t>
            </a:fld>
            <a:endParaRPr lang="en-US"/>
          </a:p>
        </p:txBody>
      </p:sp>
    </p:spTree>
    <p:extLst>
      <p:ext uri="{BB962C8B-B14F-4D97-AF65-F5344CB8AC3E}">
        <p14:creationId xmlns:p14="http://schemas.microsoft.com/office/powerpoint/2010/main" val="5021275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005FF7B-5BB2-4D41-B775-B503514A7A62}" type="datetimeFigureOut">
              <a:rPr lang="en-US" smtClean="0">
                <a:solidFill>
                  <a:prstClr val="black">
                    <a:tint val="75000"/>
                  </a:prstClr>
                </a:solidFill>
              </a:rPr>
              <a:pPr/>
              <a:t>4/20/2017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B24FC45-C275-4C00-AD00-EBB59957F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772159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05FF7B-5BB2-4D41-B775-B503514A7A62}" type="datetimeFigureOut">
              <a:rPr lang="en-US" smtClean="0">
                <a:solidFill>
                  <a:prstClr val="black">
                    <a:tint val="75000"/>
                  </a:prstClr>
                </a:solidFill>
              </a:rPr>
              <a:pPr/>
              <a:t>4/20/2017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B24FC45-C275-4C00-AD00-EBB59957F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861372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005FF7B-5BB2-4D41-B775-B503514A7A62}" type="datetimeFigureOut">
              <a:rPr lang="en-US" smtClean="0">
                <a:solidFill>
                  <a:prstClr val="black">
                    <a:tint val="75000"/>
                  </a:prstClr>
                </a:solidFill>
              </a:rPr>
              <a:pPr/>
              <a:t>4/20/2017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B24FC45-C275-4C00-AD00-EBB59957F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96005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005FF7B-5BB2-4D41-B775-B503514A7A62}" type="datetimeFigureOut">
              <a:rPr lang="en-US" smtClean="0">
                <a:solidFill>
                  <a:prstClr val="black">
                    <a:tint val="75000"/>
                  </a:prstClr>
                </a:solidFill>
              </a:rPr>
              <a:pPr/>
              <a:t>4/20/2017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B24FC45-C275-4C00-AD00-EBB59957F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13442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005FF7B-5BB2-4D41-B775-B503514A7A62}" type="datetimeFigureOut">
              <a:rPr lang="en-US" smtClean="0">
                <a:solidFill>
                  <a:prstClr val="black">
                    <a:tint val="75000"/>
                  </a:prstClr>
                </a:solidFill>
              </a:rPr>
              <a:pPr/>
              <a:t>4/20/2017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B24FC45-C275-4C00-AD00-EBB59957F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159622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005FF7B-5BB2-4D41-B775-B503514A7A62}" type="datetimeFigureOut">
              <a:rPr lang="en-US" smtClean="0">
                <a:solidFill>
                  <a:prstClr val="black">
                    <a:tint val="75000"/>
                  </a:prstClr>
                </a:solidFill>
              </a:rPr>
              <a:pPr/>
              <a:t>4/20/2017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B24FC45-C275-4C00-AD00-EBB59957F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636344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05FF7B-5BB2-4D41-B775-B503514A7A62}" type="datetimeFigureOut">
              <a:rPr lang="en-US" smtClean="0">
                <a:solidFill>
                  <a:prstClr val="black">
                    <a:tint val="75000"/>
                  </a:prstClr>
                </a:solidFill>
              </a:rPr>
              <a:pPr/>
              <a:t>4/20/2017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B24FC45-C275-4C00-AD00-EBB59957F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510862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005FF7B-5BB2-4D41-B775-B503514A7A62}" type="datetimeFigureOut">
              <a:rPr lang="en-US" smtClean="0">
                <a:solidFill>
                  <a:prstClr val="black">
                    <a:tint val="75000"/>
                  </a:prstClr>
                </a:solidFill>
              </a:rPr>
              <a:pPr/>
              <a:t>4/20/2017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B24FC45-C275-4C00-AD00-EBB59957F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38186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9F713F-5319-431C-845B-0E9AF9C177D8}" type="datetimeFigureOut">
              <a:rPr lang="en-US" smtClean="0"/>
              <a:t>4/20/2017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F3880A-1F0C-485D-ADC3-CC7021D8BC9F}" type="slidenum">
              <a:rPr lang="en-US" smtClean="0"/>
              <a:t>‹#›</a:t>
            </a:fld>
            <a:endParaRPr lang="en-US"/>
          </a:p>
        </p:txBody>
      </p:sp>
    </p:spTree>
    <p:extLst>
      <p:ext uri="{BB962C8B-B14F-4D97-AF65-F5344CB8AC3E}">
        <p14:creationId xmlns:p14="http://schemas.microsoft.com/office/powerpoint/2010/main" val="10374745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005FF7B-5BB2-4D41-B775-B503514A7A62}" type="datetimeFigureOut">
              <a:rPr lang="en-US" smtClean="0">
                <a:solidFill>
                  <a:prstClr val="black">
                    <a:tint val="75000"/>
                  </a:prstClr>
                </a:solidFill>
              </a:rPr>
              <a:pPr/>
              <a:t>4/20/2017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B24FC45-C275-4C00-AD00-EBB59957F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41342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05FF7B-5BB2-4D41-B775-B503514A7A62}" type="datetimeFigureOut">
              <a:rPr lang="en-US" smtClean="0">
                <a:solidFill>
                  <a:prstClr val="black">
                    <a:tint val="75000"/>
                  </a:prstClr>
                </a:solidFill>
              </a:rPr>
              <a:pPr/>
              <a:t>4/20/2017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B24FC45-C275-4C00-AD00-EBB59957F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706963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05FF7B-5BB2-4D41-B775-B503514A7A62}" type="datetimeFigureOut">
              <a:rPr lang="en-US" smtClean="0">
                <a:solidFill>
                  <a:prstClr val="black">
                    <a:tint val="75000"/>
                  </a:prstClr>
                </a:solidFill>
              </a:rPr>
              <a:pPr/>
              <a:t>4/20/2017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B24FC45-C275-4C00-AD00-EBB59957F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796475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005FF7B-5BB2-4D41-B775-B503514A7A62}" type="datetimeFigureOut">
              <a:rPr lang="en-US" smtClean="0">
                <a:solidFill>
                  <a:prstClr val="black">
                    <a:tint val="75000"/>
                  </a:prstClr>
                </a:solidFill>
              </a:rPr>
              <a:pPr/>
              <a:t>4/20/2017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B24FC45-C275-4C00-AD00-EBB59957F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9731015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05FF7B-5BB2-4D41-B775-B503514A7A62}" type="datetimeFigureOut">
              <a:rPr lang="en-US" smtClean="0">
                <a:solidFill>
                  <a:prstClr val="black">
                    <a:tint val="75000"/>
                  </a:prstClr>
                </a:solidFill>
              </a:rPr>
              <a:pPr/>
              <a:t>4/20/2017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B24FC45-C275-4C00-AD00-EBB59957F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0503712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005FF7B-5BB2-4D41-B775-B503514A7A62}" type="datetimeFigureOut">
              <a:rPr lang="en-US" smtClean="0">
                <a:solidFill>
                  <a:prstClr val="black">
                    <a:tint val="75000"/>
                  </a:prstClr>
                </a:solidFill>
              </a:rPr>
              <a:pPr/>
              <a:t>4/20/2017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B24FC45-C275-4C00-AD00-EBB59957F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493267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005FF7B-5BB2-4D41-B775-B503514A7A62}" type="datetimeFigureOut">
              <a:rPr lang="en-US" smtClean="0">
                <a:solidFill>
                  <a:prstClr val="black">
                    <a:tint val="75000"/>
                  </a:prstClr>
                </a:solidFill>
              </a:rPr>
              <a:pPr/>
              <a:t>4/20/2017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B24FC45-C275-4C00-AD00-EBB59957F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8871636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005FF7B-5BB2-4D41-B775-B503514A7A62}" type="datetimeFigureOut">
              <a:rPr lang="en-US" smtClean="0">
                <a:solidFill>
                  <a:prstClr val="black">
                    <a:tint val="75000"/>
                  </a:prstClr>
                </a:solidFill>
              </a:rPr>
              <a:pPr/>
              <a:t>4/20/2017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B24FC45-C275-4C00-AD00-EBB59957F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2200247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005FF7B-5BB2-4D41-B775-B503514A7A62}" type="datetimeFigureOut">
              <a:rPr lang="en-US" smtClean="0">
                <a:solidFill>
                  <a:prstClr val="black">
                    <a:tint val="75000"/>
                  </a:prstClr>
                </a:solidFill>
              </a:rPr>
              <a:pPr/>
              <a:t>4/20/2017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B24FC45-C275-4C00-AD00-EBB59957F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6636040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05FF7B-5BB2-4D41-B775-B503514A7A62}" type="datetimeFigureOut">
              <a:rPr lang="en-US" smtClean="0">
                <a:solidFill>
                  <a:prstClr val="black">
                    <a:tint val="75000"/>
                  </a:prstClr>
                </a:solidFill>
              </a:rPr>
              <a:pPr/>
              <a:t>4/20/2017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B24FC45-C275-4C00-AD00-EBB59957F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31721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B9F713F-5319-431C-845B-0E9AF9C177D8}" type="datetimeFigureOut">
              <a:rPr lang="en-US" smtClean="0"/>
              <a:t>4/20/2017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F3880A-1F0C-485D-ADC3-CC7021D8BC9F}" type="slidenum">
              <a:rPr lang="en-US" smtClean="0"/>
              <a:t>‹#›</a:t>
            </a:fld>
            <a:endParaRPr lang="en-US"/>
          </a:p>
        </p:txBody>
      </p:sp>
    </p:spTree>
    <p:extLst>
      <p:ext uri="{BB962C8B-B14F-4D97-AF65-F5344CB8AC3E}">
        <p14:creationId xmlns:p14="http://schemas.microsoft.com/office/powerpoint/2010/main" val="290074649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005FF7B-5BB2-4D41-B775-B503514A7A62}" type="datetimeFigureOut">
              <a:rPr lang="en-US" smtClean="0">
                <a:solidFill>
                  <a:prstClr val="black">
                    <a:tint val="75000"/>
                  </a:prstClr>
                </a:solidFill>
              </a:rPr>
              <a:pPr/>
              <a:t>4/20/2017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B24FC45-C275-4C00-AD00-EBB59957F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379788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005FF7B-5BB2-4D41-B775-B503514A7A62}" type="datetimeFigureOut">
              <a:rPr lang="en-US" smtClean="0">
                <a:solidFill>
                  <a:prstClr val="black">
                    <a:tint val="75000"/>
                  </a:prstClr>
                </a:solidFill>
              </a:rPr>
              <a:pPr/>
              <a:t>4/20/2017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B24FC45-C275-4C00-AD00-EBB59957F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5200770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05FF7B-5BB2-4D41-B775-B503514A7A62}" type="datetimeFigureOut">
              <a:rPr lang="en-US" smtClean="0">
                <a:solidFill>
                  <a:prstClr val="black">
                    <a:tint val="75000"/>
                  </a:prstClr>
                </a:solidFill>
              </a:rPr>
              <a:pPr/>
              <a:t>4/20/2017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B24FC45-C275-4C00-AD00-EBB59957F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3380033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05FF7B-5BB2-4D41-B775-B503514A7A62}" type="datetimeFigureOut">
              <a:rPr lang="en-US" smtClean="0">
                <a:solidFill>
                  <a:prstClr val="black">
                    <a:tint val="75000"/>
                  </a:prstClr>
                </a:solidFill>
              </a:rPr>
              <a:pPr/>
              <a:t>4/20/2017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B24FC45-C275-4C00-AD00-EBB59957F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3639780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F8FE1589-7102-4C33-B891-00BEB1803675}" type="datetimeFigureOut">
              <a:rPr lang="en-US" smtClean="0">
                <a:solidFill>
                  <a:prstClr val="black">
                    <a:tint val="75000"/>
                  </a:prstClr>
                </a:solidFill>
              </a:rPr>
              <a:pPr>
                <a:defRPr/>
              </a:pPr>
              <a:t>4/20/2017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AE28161E-6792-473B-A47B-6645BC4621A2}"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182423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B9F713F-5319-431C-845B-0E9AF9C177D8}" type="datetimeFigureOut">
              <a:rPr lang="en-US" smtClean="0"/>
              <a:t>4/20/2017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F3880A-1F0C-485D-ADC3-CC7021D8BC9F}" type="slidenum">
              <a:rPr lang="en-US" smtClean="0"/>
              <a:t>‹#›</a:t>
            </a:fld>
            <a:endParaRPr lang="en-US"/>
          </a:p>
        </p:txBody>
      </p:sp>
    </p:spTree>
    <p:extLst>
      <p:ext uri="{BB962C8B-B14F-4D97-AF65-F5344CB8AC3E}">
        <p14:creationId xmlns:p14="http://schemas.microsoft.com/office/powerpoint/2010/main" val="2483437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B9F713F-5319-431C-845B-0E9AF9C177D8}" type="datetimeFigureOut">
              <a:rPr lang="en-US" smtClean="0"/>
              <a:t>4/20/2017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F3880A-1F0C-485D-ADC3-CC7021D8BC9F}" type="slidenum">
              <a:rPr lang="en-US" smtClean="0"/>
              <a:t>‹#›</a:t>
            </a:fld>
            <a:endParaRPr lang="en-US"/>
          </a:p>
        </p:txBody>
      </p:sp>
    </p:spTree>
    <p:extLst>
      <p:ext uri="{BB962C8B-B14F-4D97-AF65-F5344CB8AC3E}">
        <p14:creationId xmlns:p14="http://schemas.microsoft.com/office/powerpoint/2010/main" val="673840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B9F713F-5319-431C-845B-0E9AF9C177D8}" type="datetimeFigureOut">
              <a:rPr lang="en-US" smtClean="0"/>
              <a:t>4/20/2017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F3880A-1F0C-485D-ADC3-CC7021D8BC9F}" type="slidenum">
              <a:rPr lang="en-US" smtClean="0"/>
              <a:t>‹#›</a:t>
            </a:fld>
            <a:endParaRPr lang="en-US"/>
          </a:p>
        </p:txBody>
      </p:sp>
    </p:spTree>
    <p:extLst>
      <p:ext uri="{BB962C8B-B14F-4D97-AF65-F5344CB8AC3E}">
        <p14:creationId xmlns:p14="http://schemas.microsoft.com/office/powerpoint/2010/main" val="63720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9F713F-5319-431C-845B-0E9AF9C177D8}" type="datetimeFigureOut">
              <a:rPr lang="en-US" smtClean="0"/>
              <a:t>4/20/2017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F3880A-1F0C-485D-ADC3-CC7021D8BC9F}" type="slidenum">
              <a:rPr lang="en-US" smtClean="0"/>
              <a:t>‹#›</a:t>
            </a:fld>
            <a:endParaRPr lang="en-US"/>
          </a:p>
        </p:txBody>
      </p:sp>
    </p:spTree>
    <p:extLst>
      <p:ext uri="{BB962C8B-B14F-4D97-AF65-F5344CB8AC3E}">
        <p14:creationId xmlns:p14="http://schemas.microsoft.com/office/powerpoint/2010/main" val="1920081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B9F713F-5319-431C-845B-0E9AF9C177D8}" type="datetimeFigureOut">
              <a:rPr lang="en-US" smtClean="0"/>
              <a:t>4/20/2017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F3880A-1F0C-485D-ADC3-CC7021D8BC9F}" type="slidenum">
              <a:rPr lang="en-US" smtClean="0"/>
              <a:t>‹#›</a:t>
            </a:fld>
            <a:endParaRPr lang="en-US"/>
          </a:p>
        </p:txBody>
      </p:sp>
    </p:spTree>
    <p:extLst>
      <p:ext uri="{BB962C8B-B14F-4D97-AF65-F5344CB8AC3E}">
        <p14:creationId xmlns:p14="http://schemas.microsoft.com/office/powerpoint/2010/main" val="257055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B9F713F-5319-431C-845B-0E9AF9C177D8}" type="datetimeFigureOut">
              <a:rPr lang="en-US" smtClean="0"/>
              <a:t>4/20/2017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F3880A-1F0C-485D-ADC3-CC7021D8BC9F}" type="slidenum">
              <a:rPr lang="en-US" smtClean="0"/>
              <a:t>‹#›</a:t>
            </a:fld>
            <a:endParaRPr lang="en-US"/>
          </a:p>
        </p:txBody>
      </p:sp>
    </p:spTree>
    <p:extLst>
      <p:ext uri="{BB962C8B-B14F-4D97-AF65-F5344CB8AC3E}">
        <p14:creationId xmlns:p14="http://schemas.microsoft.com/office/powerpoint/2010/main" val="613989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9F713F-5319-431C-845B-0E9AF9C177D8}" type="datetimeFigureOut">
              <a:rPr lang="en-US" smtClean="0"/>
              <a:t>4/20/2017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F3880A-1F0C-485D-ADC3-CC7021D8BC9F}" type="slidenum">
              <a:rPr lang="en-US" smtClean="0"/>
              <a:t>‹#›</a:t>
            </a:fld>
            <a:endParaRPr lang="en-US"/>
          </a:p>
        </p:txBody>
      </p:sp>
    </p:spTree>
    <p:extLst>
      <p:ext uri="{BB962C8B-B14F-4D97-AF65-F5344CB8AC3E}">
        <p14:creationId xmlns:p14="http://schemas.microsoft.com/office/powerpoint/2010/main" val="997024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05FF7B-5BB2-4D41-B775-B503514A7A62}" type="datetimeFigureOut">
              <a:rPr lang="en-US" smtClean="0">
                <a:solidFill>
                  <a:prstClr val="black">
                    <a:tint val="75000"/>
                  </a:prstClr>
                </a:solidFill>
              </a:rPr>
              <a:pPr/>
              <a:t>4/20/2017</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24FC45-C275-4C00-AD00-EBB59957F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466790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05FF7B-5BB2-4D41-B775-B503514A7A62}" type="datetimeFigureOut">
              <a:rPr lang="en-US" smtClean="0">
                <a:solidFill>
                  <a:prstClr val="black">
                    <a:tint val="75000"/>
                  </a:prstClr>
                </a:solidFill>
              </a:rPr>
              <a:pPr/>
              <a:t>4/20/2017</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24FC45-C275-4C00-AD00-EBB59957F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80831424"/>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87927" y="990600"/>
            <a:ext cx="8382000" cy="4495800"/>
          </a:xfrm>
          <a:solidFill>
            <a:srgbClr val="2F1444"/>
          </a:solidFill>
          <a:scene3d>
            <a:camera prst="orthographicFront"/>
            <a:lightRig rig="threePt" dir="t"/>
          </a:scene3d>
          <a:sp3d>
            <a:bevelT w="215900"/>
          </a:sp3d>
        </p:spPr>
        <p:txBody>
          <a:bodyPr tIns="274320" bIns="365760">
            <a:normAutofit fontScale="90000"/>
          </a:bodyPr>
          <a:lstStyle/>
          <a:p>
            <a:r>
              <a:rPr lang="en-US" sz="6000" b="1" dirty="0">
                <a:solidFill>
                  <a:schemeClr val="bg1"/>
                </a:solidFill>
                <a:effectLst>
                  <a:outerShdw blurRad="38100" dist="38100" dir="2700000" algn="tl">
                    <a:srgbClr val="000000">
                      <a:alpha val="43137"/>
                    </a:srgbClr>
                  </a:outerShdw>
                </a:effectLst>
              </a:rPr>
              <a:t>How to be an anticapitalist </a:t>
            </a:r>
            <a:br>
              <a:rPr lang="en-US" sz="6000" b="1" dirty="0">
                <a:solidFill>
                  <a:schemeClr val="bg1"/>
                </a:solidFill>
                <a:effectLst>
                  <a:outerShdw blurRad="38100" dist="38100" dir="2700000" algn="tl">
                    <a:srgbClr val="000000">
                      <a:alpha val="43137"/>
                    </a:srgbClr>
                  </a:outerShdw>
                </a:effectLst>
              </a:rPr>
            </a:br>
            <a:r>
              <a:rPr lang="en-US" sz="6000" b="1" dirty="0">
                <a:solidFill>
                  <a:schemeClr val="bg1"/>
                </a:solidFill>
                <a:effectLst>
                  <a:outerShdw blurRad="38100" dist="38100" dir="2700000" algn="tl">
                    <a:srgbClr val="000000">
                      <a:alpha val="43137"/>
                    </a:srgbClr>
                  </a:outerShdw>
                </a:effectLst>
              </a:rPr>
              <a:t>for the 21</a:t>
            </a:r>
            <a:r>
              <a:rPr lang="en-US" sz="6000" b="1" baseline="30000" dirty="0">
                <a:solidFill>
                  <a:schemeClr val="bg1"/>
                </a:solidFill>
                <a:effectLst>
                  <a:outerShdw blurRad="38100" dist="38100" dir="2700000" algn="tl">
                    <a:srgbClr val="000000">
                      <a:alpha val="43137"/>
                    </a:srgbClr>
                  </a:outerShdw>
                </a:effectLst>
              </a:rPr>
              <a:t>st</a:t>
            </a:r>
            <a:r>
              <a:rPr lang="en-US" sz="6000" b="1" dirty="0">
                <a:solidFill>
                  <a:schemeClr val="bg1"/>
                </a:solidFill>
                <a:effectLst>
                  <a:outerShdw blurRad="38100" dist="38100" dir="2700000" algn="tl">
                    <a:srgbClr val="000000">
                      <a:alpha val="43137"/>
                    </a:srgbClr>
                  </a:outerShdw>
                </a:effectLst>
              </a:rPr>
              <a:t> century</a:t>
            </a:r>
            <a:br>
              <a:rPr lang="en-US" b="1" dirty="0">
                <a:solidFill>
                  <a:srgbClr val="FF0000"/>
                </a:solidFill>
                <a:effectLst>
                  <a:outerShdw blurRad="38100" dist="38100" dir="2700000" algn="tl">
                    <a:srgbClr val="000000">
                      <a:alpha val="43137"/>
                    </a:srgbClr>
                  </a:outerShdw>
                </a:effectLst>
              </a:rPr>
            </a:br>
            <a:br>
              <a:rPr lang="en-US" sz="2800" b="1" dirty="0">
                <a:solidFill>
                  <a:srgbClr val="FF0000"/>
                </a:solidFill>
                <a:effectLst>
                  <a:outerShdw blurRad="38100" dist="38100" dir="2700000" algn="tl">
                    <a:srgbClr val="000000">
                      <a:alpha val="43137"/>
                    </a:srgbClr>
                  </a:outerShdw>
                </a:effectLst>
              </a:rPr>
            </a:br>
            <a:r>
              <a:rPr lang="en-US" sz="4000" b="1" dirty="0">
                <a:solidFill>
                  <a:schemeClr val="bg1"/>
                </a:solidFill>
                <a:effectLst>
                  <a:outerShdw blurRad="38100" dist="38100" dir="2700000" algn="tl">
                    <a:srgbClr val="000000">
                      <a:alpha val="43137"/>
                    </a:srgbClr>
                  </a:outerShdw>
                </a:effectLst>
              </a:rPr>
              <a:t>Erik Olin Wright</a:t>
            </a:r>
            <a:br>
              <a:rPr lang="en-US" sz="2800" b="1" dirty="0">
                <a:solidFill>
                  <a:schemeClr val="bg1"/>
                </a:solidFill>
                <a:effectLst>
                  <a:outerShdw blurRad="38100" dist="38100" dir="2700000" algn="tl">
                    <a:srgbClr val="000000">
                      <a:alpha val="43137"/>
                    </a:srgbClr>
                  </a:outerShdw>
                </a:effectLst>
              </a:rPr>
            </a:br>
            <a:r>
              <a:rPr lang="en-US" sz="2200" b="1" dirty="0">
                <a:solidFill>
                  <a:schemeClr val="bg1"/>
                </a:solidFill>
                <a:effectLst>
                  <a:outerShdw blurRad="38100" dist="38100" dir="2700000" algn="tl">
                    <a:srgbClr val="000000">
                      <a:alpha val="43137"/>
                    </a:srgbClr>
                  </a:outerShdw>
                </a:effectLst>
              </a:rPr>
              <a:t>University of Wisconsin – Madison</a:t>
            </a:r>
            <a:br>
              <a:rPr lang="en-US" sz="2800" b="1" dirty="0">
                <a:solidFill>
                  <a:schemeClr val="bg1"/>
                </a:solidFill>
                <a:effectLst>
                  <a:outerShdw blurRad="38100" dist="38100" dir="2700000" algn="tl">
                    <a:srgbClr val="000000">
                      <a:alpha val="43137"/>
                    </a:srgbClr>
                  </a:outerShdw>
                </a:effectLst>
              </a:rPr>
            </a:br>
            <a:br>
              <a:rPr lang="en-US" sz="2800" b="1" dirty="0">
                <a:solidFill>
                  <a:schemeClr val="bg1"/>
                </a:solidFill>
                <a:effectLst>
                  <a:outerShdw blurRad="38100" dist="38100" dir="2700000" algn="tl">
                    <a:srgbClr val="000000">
                      <a:alpha val="43137"/>
                    </a:srgbClr>
                  </a:outerShdw>
                </a:effectLst>
              </a:rPr>
            </a:br>
            <a:br>
              <a:rPr lang="en-US" sz="2400" dirty="0">
                <a:solidFill>
                  <a:schemeClr val="bg1"/>
                </a:solidFill>
                <a:effectLst>
                  <a:outerShdw blurRad="38100" dist="38100" dir="2700000" algn="tl">
                    <a:srgbClr val="000000">
                      <a:alpha val="43137"/>
                    </a:srgbClr>
                  </a:outerShdw>
                </a:effectLst>
              </a:rPr>
            </a:br>
            <a:r>
              <a:rPr lang="en-US" sz="2400" dirty="0">
                <a:solidFill>
                  <a:schemeClr val="bg1"/>
                </a:solidFill>
                <a:effectLst>
                  <a:outerShdw blurRad="38100" dist="38100" dir="2700000" algn="tl">
                    <a:srgbClr val="000000">
                      <a:alpha val="43137"/>
                    </a:srgbClr>
                  </a:outerShdw>
                </a:effectLst>
              </a:rPr>
              <a:t>April 2017</a:t>
            </a:r>
            <a:endParaRPr lang="en-US"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382931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52400" y="387341"/>
            <a:ext cx="8839200" cy="6186488"/>
          </a:xfrm>
          <a:prstGeom prst="rect">
            <a:avLst/>
          </a:prstGeom>
          <a:solidFill>
            <a:schemeClr val="tx1"/>
          </a:solidFill>
          <a:ln w="28575" algn="ctr">
            <a:solidFill>
              <a:srgbClr val="000000"/>
            </a:solidFill>
            <a:miter lim="800000"/>
            <a:headEnd/>
            <a:tailEnd/>
          </a:ln>
          <a:effectLst/>
        </p:spPr>
        <p:txBody>
          <a:bodyPr wrap="square">
            <a:spAutoFit/>
          </a:bodyPr>
          <a:lstStyle/>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p:txBody>
      </p:sp>
      <p:graphicFrame>
        <p:nvGraphicFramePr>
          <p:cNvPr id="5" name="Table 4"/>
          <p:cNvGraphicFramePr>
            <a:graphicFrameLocks noGrp="1"/>
          </p:cNvGraphicFramePr>
          <p:nvPr>
            <p:extLst>
              <p:ext uri="{D42A27DB-BD31-4B8C-83A1-F6EECF244321}">
                <p14:modId xmlns:p14="http://schemas.microsoft.com/office/powerpoint/2010/main" val="93776158"/>
              </p:ext>
            </p:extLst>
          </p:nvPr>
        </p:nvGraphicFramePr>
        <p:xfrm>
          <a:off x="381000" y="609601"/>
          <a:ext cx="8305801" cy="5333997"/>
        </p:xfrm>
        <a:graphic>
          <a:graphicData uri="http://schemas.openxmlformats.org/drawingml/2006/table">
            <a:tbl>
              <a:tblPr/>
              <a:tblGrid>
                <a:gridCol w="1828800">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2479439">
                  <a:extLst>
                    <a:ext uri="{9D8B030D-6E8A-4147-A177-3AD203B41FA5}">
                      <a16:colId xmlns:a16="http://schemas.microsoft.com/office/drawing/2014/main" val="20002"/>
                    </a:ext>
                  </a:extLst>
                </a:gridCol>
                <a:gridCol w="2397362">
                  <a:extLst>
                    <a:ext uri="{9D8B030D-6E8A-4147-A177-3AD203B41FA5}">
                      <a16:colId xmlns:a16="http://schemas.microsoft.com/office/drawing/2014/main" val="20003"/>
                    </a:ext>
                  </a:extLst>
                </a:gridCol>
              </a:tblGrid>
              <a:tr h="1028027">
                <a:tc gridSpan="4">
                  <a:txBody>
                    <a:bodyPr/>
                    <a:lstStyle/>
                    <a:p>
                      <a:pPr marL="0" marR="0" algn="ctr">
                        <a:spcBef>
                          <a:spcPts val="0"/>
                        </a:spcBef>
                        <a:spcAft>
                          <a:spcPts val="0"/>
                        </a:spcAft>
                      </a:pPr>
                      <a:r>
                        <a:rPr lang="en-US" sz="4400" b="1" dirty="0">
                          <a:solidFill>
                            <a:schemeClr val="bg1"/>
                          </a:solidFill>
                          <a:effectLst>
                            <a:outerShdw blurRad="38100" dist="38100" dir="2700000" algn="tl">
                              <a:srgbClr val="000000">
                                <a:alpha val="43137"/>
                              </a:srgbClr>
                            </a:outerShdw>
                          </a:effectLst>
                          <a:latin typeface="+mn-lt"/>
                          <a:ea typeface="Times New Roman"/>
                          <a:cs typeface="Times New Roman"/>
                        </a:rPr>
                        <a:t>Strategic logics of Anti-Capitalism</a:t>
                      </a:r>
                    </a:p>
                  </a:txBody>
                  <a:tcPr marL="68580" marR="68580" marT="0" marB="0">
                    <a:lnL>
                      <a:noFill/>
                    </a:lnL>
                    <a:lnR>
                      <a:noFill/>
                    </a:lnR>
                    <a:lnT>
                      <a:noFill/>
                    </a:lnT>
                    <a:lnB>
                      <a:noFill/>
                    </a:lnB>
                    <a:lnTlToBr w="12700" cmpd="sng">
                      <a:noFill/>
                      <a:prstDash val="solid"/>
                    </a:lnTlToBr>
                    <a:lnBlToTr w="12700" cmpd="sng">
                      <a:noFill/>
                      <a:prstDash val="solid"/>
                    </a:lnBlToTr>
                  </a:tcPr>
                </a:tc>
                <a:tc hMerge="1">
                  <a:txBody>
                    <a:bodyPr/>
                    <a:lstStyle/>
                    <a:p>
                      <a:pPr marL="0" marR="0" algn="l">
                        <a:spcBef>
                          <a:spcPts val="0"/>
                        </a:spcBef>
                        <a:spcAft>
                          <a:spcPts val="0"/>
                        </a:spcAft>
                      </a:pPr>
                      <a:endParaRPr lang="en-US" sz="1600" dirty="0">
                        <a:latin typeface="+mn-lt"/>
                        <a:ea typeface="Times New Roman"/>
                        <a:cs typeface="Times New Roman"/>
                      </a:endParaRPr>
                    </a:p>
                  </a:txBody>
                  <a:tcPr marL="68580" marR="68580" marT="0" marB="0">
                    <a:lnL>
                      <a:noFill/>
                    </a:lnL>
                    <a:lnR>
                      <a:noFill/>
                    </a:lnR>
                    <a:lnT>
                      <a:noFill/>
                    </a:lnT>
                    <a:lnB>
                      <a:noFill/>
                    </a:lnB>
                  </a:tcPr>
                </a:tc>
                <a:tc hMerge="1">
                  <a:txBody>
                    <a:bodyPr/>
                    <a:lstStyle/>
                    <a:p>
                      <a:pPr marL="0" marR="0" algn="ctr">
                        <a:spcBef>
                          <a:spcPts val="0"/>
                        </a:spcBef>
                        <a:spcAft>
                          <a:spcPts val="0"/>
                        </a:spcAft>
                      </a:pPr>
                      <a:endParaRPr lang="en-US" sz="1600" dirty="0">
                        <a:solidFill>
                          <a:schemeClr val="bg1"/>
                        </a:solidFill>
                        <a:latin typeface="+mn-lt"/>
                        <a:ea typeface="Times New Roman"/>
                        <a:cs typeface="Times New Roman"/>
                      </a:endParaRPr>
                    </a:p>
                  </a:txBody>
                  <a:tcPr marL="68580" marR="68580" marT="0" marB="0" anchor="ctr">
                    <a:lnL>
                      <a:noFill/>
                    </a:lnL>
                    <a:lnR>
                      <a:noFill/>
                    </a:lnR>
                    <a:lnT>
                      <a:noFill/>
                    </a:lnT>
                    <a:lnB w="28575"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1028028">
                <a:tc>
                  <a:txBody>
                    <a:bodyPr/>
                    <a:lstStyle/>
                    <a:p>
                      <a:pPr marL="0" marR="0" algn="l">
                        <a:spcBef>
                          <a:spcPts val="0"/>
                        </a:spcBef>
                        <a:spcAft>
                          <a:spcPts val="0"/>
                        </a:spcAft>
                      </a:pPr>
                      <a:endParaRPr lang="en-US" sz="1600" dirty="0">
                        <a:latin typeface="+mn-lt"/>
                        <a:ea typeface="Times New Roman"/>
                        <a:cs typeface="Times New Roman"/>
                      </a:endParaRPr>
                    </a:p>
                  </a:txBody>
                  <a:tcPr marL="68580" marR="68580" marT="0" marB="0">
                    <a:lnL>
                      <a:noFill/>
                    </a:lnL>
                    <a:lnR>
                      <a:noFill/>
                    </a:lnR>
                    <a:lnT>
                      <a:noFill/>
                    </a:lnT>
                    <a:lnB>
                      <a:noFill/>
                    </a:lnB>
                  </a:tcPr>
                </a:tc>
                <a:tc>
                  <a:txBody>
                    <a:bodyPr/>
                    <a:lstStyle/>
                    <a:p>
                      <a:pPr marL="0" marR="0" algn="l">
                        <a:spcBef>
                          <a:spcPts val="0"/>
                        </a:spcBef>
                        <a:spcAft>
                          <a:spcPts val="0"/>
                        </a:spcAft>
                      </a:pPr>
                      <a:endParaRPr lang="en-US" sz="1800" dirty="0">
                        <a:latin typeface="+mn-lt"/>
                        <a:ea typeface="Times New Roman"/>
                        <a:cs typeface="Times New Roman"/>
                      </a:endParaRPr>
                    </a:p>
                  </a:txBody>
                  <a:tcPr marL="68580" marR="68580" marT="0" marB="0">
                    <a:lnL>
                      <a:noFill/>
                    </a:lnL>
                    <a:lnR>
                      <a:noFill/>
                    </a:lnR>
                    <a:lnT>
                      <a:noFill/>
                    </a:lnT>
                    <a:lnB>
                      <a:noFill/>
                    </a:lnB>
                  </a:tcPr>
                </a:tc>
                <a:tc gridSpan="2">
                  <a:txBody>
                    <a:bodyPr/>
                    <a:lstStyle/>
                    <a:p>
                      <a:pPr marL="0" marR="0" algn="ctr">
                        <a:spcBef>
                          <a:spcPts val="0"/>
                        </a:spcBef>
                        <a:spcAft>
                          <a:spcPts val="0"/>
                        </a:spcAft>
                      </a:pPr>
                      <a:r>
                        <a:rPr lang="en-US" sz="2800" b="1" i="1" baseline="0" dirty="0">
                          <a:solidFill>
                            <a:schemeClr val="bg1"/>
                          </a:solidFill>
                          <a:effectLst>
                            <a:outerShdw blurRad="38100" dist="38100" dir="2700000" algn="tl">
                              <a:srgbClr val="000000">
                                <a:alpha val="43137"/>
                              </a:srgbClr>
                            </a:outerShdw>
                          </a:effectLst>
                          <a:latin typeface="+mn-lt"/>
                          <a:ea typeface="Times New Roman"/>
                          <a:cs typeface="Times New Roman"/>
                        </a:rPr>
                        <a:t>Goal of Strategy</a:t>
                      </a:r>
                      <a:endParaRPr lang="en-US" sz="2800" b="1" i="1" dirty="0">
                        <a:solidFill>
                          <a:schemeClr val="bg1"/>
                        </a:solidFill>
                        <a:effectLst>
                          <a:outerShdw blurRad="38100" dist="38100" dir="2700000" algn="tl">
                            <a:srgbClr val="000000">
                              <a:alpha val="43137"/>
                            </a:srgbClr>
                          </a:outerShdw>
                        </a:effectLst>
                        <a:latin typeface="+mn-lt"/>
                        <a:ea typeface="Times New Roman"/>
                        <a:cs typeface="Times New Roman"/>
                      </a:endParaRPr>
                    </a:p>
                  </a:txBody>
                  <a:tcPr marL="68580" marR="68580" marT="0" marB="0" anchor="ctr">
                    <a:lnL>
                      <a:noFill/>
                    </a:lnL>
                    <a:lnR>
                      <a:noFill/>
                    </a:lnR>
                    <a:lnT w="12700" cap="flat" cmpd="sng" algn="ctr">
                      <a:noFill/>
                      <a:prstDash val="solid"/>
                      <a:round/>
                      <a:headEnd type="none" w="med" len="med"/>
                      <a:tailEnd type="none" w="med" len="med"/>
                    </a:lnT>
                    <a:lnB w="28575"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1"/>
                  </a:ext>
                </a:extLst>
              </a:tr>
              <a:tr h="1028028">
                <a:tc>
                  <a:txBody>
                    <a:bodyPr/>
                    <a:lstStyle/>
                    <a:p>
                      <a:pPr marL="0" marR="0" algn="l">
                        <a:spcBef>
                          <a:spcPts val="0"/>
                        </a:spcBef>
                        <a:spcAft>
                          <a:spcPts val="0"/>
                        </a:spcAft>
                      </a:pPr>
                      <a:endParaRPr lang="en-US" sz="1600">
                        <a:latin typeface="+mn-lt"/>
                        <a:ea typeface="Times New Roman"/>
                        <a:cs typeface="Times New Roman"/>
                      </a:endParaRPr>
                    </a:p>
                  </a:txBody>
                  <a:tcPr marL="68580" marR="68580" marT="0" marB="0">
                    <a:lnL>
                      <a:noFill/>
                    </a:lnL>
                    <a:lnR>
                      <a:noFill/>
                    </a:lnR>
                    <a:lnT>
                      <a:noFill/>
                    </a:lnT>
                    <a:lnB>
                      <a:noFill/>
                    </a:lnB>
                  </a:tcPr>
                </a:tc>
                <a:tc>
                  <a:txBody>
                    <a:bodyPr/>
                    <a:lstStyle/>
                    <a:p>
                      <a:pPr marL="0" marR="0" algn="l">
                        <a:spcBef>
                          <a:spcPts val="0"/>
                        </a:spcBef>
                        <a:spcAft>
                          <a:spcPts val="0"/>
                        </a:spcAft>
                      </a:pPr>
                      <a:endParaRPr lang="en-US" sz="1600">
                        <a:latin typeface="+mn-lt"/>
                        <a:ea typeface="Times New Roman"/>
                        <a:cs typeface="Times New Roman"/>
                      </a:endParaRPr>
                    </a:p>
                  </a:txBody>
                  <a:tcPr marL="68580" marR="68580" marT="0" marB="0">
                    <a:lnL>
                      <a:noFill/>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Neutralizing </a:t>
                      </a:r>
                    </a:p>
                    <a:p>
                      <a:pPr marL="0" marR="0" algn="ctr">
                        <a:spcBef>
                          <a:spcPts val="0"/>
                        </a:spcBef>
                        <a:spcAft>
                          <a:spcPts val="60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harms </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3A669C"/>
                    </a:solidFill>
                  </a:tcPr>
                </a:tc>
                <a:tc>
                  <a:txBody>
                    <a:bodyPr/>
                    <a:lstStyle/>
                    <a:p>
                      <a:pPr marL="0" marR="0" algn="ctr">
                        <a:spcBef>
                          <a:spcPts val="0"/>
                        </a:spcBef>
                        <a:spcAft>
                          <a:spcPts val="60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Transcending structures</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3A669C"/>
                    </a:solidFill>
                  </a:tcPr>
                </a:tc>
                <a:extLst>
                  <a:ext uri="{0D108BD9-81ED-4DB2-BD59-A6C34878D82A}">
                    <a16:rowId xmlns:a16="http://schemas.microsoft.com/office/drawing/2014/main" val="10002"/>
                  </a:ext>
                </a:extLst>
              </a:tr>
              <a:tr h="1111524">
                <a:tc rowSpan="2">
                  <a:txBody>
                    <a:bodyPr/>
                    <a:lstStyle/>
                    <a:p>
                      <a:pPr marL="171450" marR="0" indent="0" algn="l">
                        <a:spcBef>
                          <a:spcPts val="0"/>
                        </a:spcBef>
                        <a:spcAft>
                          <a:spcPts val="0"/>
                        </a:spcAft>
                      </a:pPr>
                      <a:r>
                        <a:rPr lang="en-US" sz="2800" b="1" i="1" dirty="0">
                          <a:solidFill>
                            <a:schemeClr val="bg1"/>
                          </a:solidFill>
                          <a:latin typeface="+mn-lt"/>
                          <a:ea typeface="Times New Roman"/>
                          <a:cs typeface="Times New Roman"/>
                        </a:rPr>
                        <a:t>Primary locus of strategy</a:t>
                      </a:r>
                      <a:endParaRPr lang="en-US" sz="2800" b="1" dirty="0">
                        <a:solidFill>
                          <a:schemeClr val="bg1"/>
                        </a:solidFill>
                        <a:latin typeface="+mn-lt"/>
                        <a:ea typeface="Times New Roman"/>
                        <a:cs typeface="Times New Roman"/>
                      </a:endParaRPr>
                    </a:p>
                  </a:txBody>
                  <a:tcPr marL="68580" marR="68580" marT="0" marB="0" anchor="ctr">
                    <a:lnL>
                      <a:noFill/>
                    </a:lnL>
                    <a:lnR w="28575"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The state</a:t>
                      </a:r>
                      <a:endParaRPr lang="en-US" sz="2000" dirty="0">
                        <a:solidFill>
                          <a:schemeClr val="bg1"/>
                        </a:solidFill>
                        <a:effectLst>
                          <a:outerShdw blurRad="38100" dist="38100" dir="2700000" algn="tl">
                            <a:srgbClr val="000000">
                              <a:alpha val="43137"/>
                            </a:srgbClr>
                          </a:outerShdw>
                        </a:effectLst>
                        <a:latin typeface="+mn-lt"/>
                        <a:ea typeface="Times New Roman"/>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3A669C"/>
                    </a:solidFill>
                  </a:tcPr>
                </a:tc>
                <a:tc>
                  <a:txBody>
                    <a:bodyPr/>
                    <a:lstStyle/>
                    <a:p>
                      <a:pPr marL="0" marR="0" algn="ctr">
                        <a:spcBef>
                          <a:spcPts val="0"/>
                        </a:spcBef>
                        <a:spcAft>
                          <a:spcPts val="0"/>
                        </a:spcAft>
                      </a:pPr>
                      <a:r>
                        <a:rPr lang="en-US" sz="2000" b="1" i="1" dirty="0">
                          <a:latin typeface="+mn-lt"/>
                          <a:ea typeface="Times New Roman"/>
                          <a:cs typeface="Times New Roman"/>
                        </a:rPr>
                        <a:t>Taming capitalism</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b="1" i="1" dirty="0">
                          <a:solidFill>
                            <a:schemeClr val="bg1">
                              <a:lumMod val="65000"/>
                            </a:schemeClr>
                          </a:solidFill>
                          <a:latin typeface="+mn-lt"/>
                          <a:ea typeface="Times New Roman"/>
                          <a:cs typeface="Times New Roman"/>
                        </a:rPr>
                        <a:t>Smashing Capitalism</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3"/>
                  </a:ext>
                </a:extLst>
              </a:tr>
              <a:tr h="1138390">
                <a:tc vMerge="1">
                  <a:txBody>
                    <a:bodyPr/>
                    <a:lstStyle/>
                    <a:p>
                      <a:endParaRPr lang="en-US"/>
                    </a:p>
                  </a:txBody>
                  <a:tcPr/>
                </a:tc>
                <a:tc>
                  <a:txBody>
                    <a:bodyPr/>
                    <a:lstStyle/>
                    <a:p>
                      <a:pPr marL="0" marR="0" algn="ctr">
                        <a:spcBef>
                          <a:spcPts val="0"/>
                        </a:spcBef>
                        <a:spcAft>
                          <a:spcPts val="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Civil Society</a:t>
                      </a:r>
                      <a:endParaRPr lang="en-US" sz="2400" dirty="0">
                        <a:solidFill>
                          <a:schemeClr val="bg1"/>
                        </a:solidFill>
                        <a:effectLst>
                          <a:outerShdw blurRad="38100" dist="38100" dir="2700000" algn="tl">
                            <a:srgbClr val="000000">
                              <a:alpha val="43137"/>
                            </a:srgbClr>
                          </a:outerShdw>
                        </a:effectLst>
                        <a:latin typeface="+mn-lt"/>
                        <a:ea typeface="Times New Roman"/>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3A669C"/>
                    </a:solidFill>
                  </a:tcPr>
                </a:tc>
                <a:tc>
                  <a:txBody>
                    <a:bodyPr/>
                    <a:lstStyle/>
                    <a:p>
                      <a:pPr marL="0" marR="0" algn="ctr">
                        <a:spcBef>
                          <a:spcPts val="0"/>
                        </a:spcBef>
                        <a:spcAft>
                          <a:spcPts val="0"/>
                        </a:spcAft>
                      </a:pPr>
                      <a:r>
                        <a:rPr lang="en-US" sz="2000" b="1" i="1" dirty="0">
                          <a:solidFill>
                            <a:schemeClr val="bg1">
                              <a:lumMod val="65000"/>
                            </a:schemeClr>
                          </a:solidFill>
                          <a:latin typeface="+mn-lt"/>
                          <a:ea typeface="Times New Roman"/>
                          <a:cs typeface="Times New Roman"/>
                        </a:rPr>
                        <a:t>Resisting</a:t>
                      </a:r>
                      <a:r>
                        <a:rPr lang="en-US" sz="2000" b="1" i="1" baseline="0" dirty="0">
                          <a:solidFill>
                            <a:schemeClr val="bg1">
                              <a:lumMod val="65000"/>
                            </a:schemeClr>
                          </a:solidFill>
                          <a:latin typeface="+mn-lt"/>
                          <a:ea typeface="Times New Roman"/>
                          <a:cs typeface="Times New Roman"/>
                        </a:rPr>
                        <a:t> </a:t>
                      </a:r>
                      <a:r>
                        <a:rPr lang="en-US" sz="2000" b="1" i="1" dirty="0">
                          <a:solidFill>
                            <a:schemeClr val="bg1">
                              <a:lumMod val="65000"/>
                            </a:schemeClr>
                          </a:solidFill>
                          <a:latin typeface="+mn-lt"/>
                          <a:ea typeface="Times New Roman"/>
                          <a:cs typeface="Times New Roman"/>
                        </a:rPr>
                        <a:t>Capitalism</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lgn="ctr">
                        <a:spcBef>
                          <a:spcPts val="0"/>
                        </a:spcBef>
                        <a:spcAft>
                          <a:spcPts val="0"/>
                        </a:spcAft>
                      </a:pPr>
                      <a:r>
                        <a:rPr lang="en-US" sz="2000" b="1" i="1" dirty="0">
                          <a:latin typeface="+mn-lt"/>
                          <a:ea typeface="Times New Roman"/>
                          <a:cs typeface="Times New Roman"/>
                        </a:rPr>
                        <a:t>Escaping</a:t>
                      </a:r>
                      <a:r>
                        <a:rPr lang="en-US" sz="2000" b="1" i="1" baseline="0" dirty="0">
                          <a:latin typeface="+mn-lt"/>
                          <a:ea typeface="Times New Roman"/>
                          <a:cs typeface="Times New Roman"/>
                        </a:rPr>
                        <a:t> </a:t>
                      </a:r>
                      <a:r>
                        <a:rPr lang="en-US" sz="2000" b="1" i="1" dirty="0">
                          <a:latin typeface="+mn-lt"/>
                          <a:ea typeface="Times New Roman"/>
                          <a:cs typeface="Times New Roman"/>
                        </a:rPr>
                        <a:t>capitalism</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
        <p:nvSpPr>
          <p:cNvPr id="6" name="TextBox 5"/>
          <p:cNvSpPr txBox="1"/>
          <p:nvPr/>
        </p:nvSpPr>
        <p:spPr>
          <a:xfrm rot="20504011">
            <a:off x="3881189" y="4421969"/>
            <a:ext cx="5020835" cy="892552"/>
          </a:xfrm>
          <a:prstGeom prst="rect">
            <a:avLst/>
          </a:prstGeom>
          <a:noFill/>
        </p:spPr>
        <p:txBody>
          <a:bodyPr wrap="square" lIns="0" rIns="0" rtlCol="0">
            <a:spAutoFit/>
          </a:bodyPr>
          <a:lstStyle/>
          <a:p>
            <a:pPr algn="ctr"/>
            <a:r>
              <a:rPr lang="en-US" sz="3200" b="1" dirty="0">
                <a:solidFill>
                  <a:srgbClr val="FF0000"/>
                </a:solidFill>
                <a:effectLst>
                  <a:outerShdw blurRad="38100" dist="38100" dir="2700000" algn="tl">
                    <a:srgbClr val="000000"/>
                  </a:outerShdw>
                </a:effectLst>
              </a:rPr>
              <a:t>Communist movement</a:t>
            </a:r>
          </a:p>
          <a:p>
            <a:pPr algn="ctr"/>
            <a:endParaRPr lang="en-US" sz="2000" b="1" i="1" dirty="0"/>
          </a:p>
        </p:txBody>
      </p:sp>
    </p:spTree>
    <p:extLst>
      <p:ext uri="{BB962C8B-B14F-4D97-AF65-F5344CB8AC3E}">
        <p14:creationId xmlns:p14="http://schemas.microsoft.com/office/powerpoint/2010/main" val="23726091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52400" y="387341"/>
            <a:ext cx="8839200" cy="6186488"/>
          </a:xfrm>
          <a:prstGeom prst="rect">
            <a:avLst/>
          </a:prstGeom>
          <a:solidFill>
            <a:schemeClr val="tx1"/>
          </a:solidFill>
          <a:ln w="28575" algn="ctr">
            <a:solidFill>
              <a:srgbClr val="000000"/>
            </a:solidFill>
            <a:miter lim="800000"/>
            <a:headEnd/>
            <a:tailEnd/>
          </a:ln>
          <a:effectLst/>
        </p:spPr>
        <p:txBody>
          <a:bodyPr wrap="square">
            <a:spAutoFit/>
          </a:bodyPr>
          <a:lstStyle/>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p:txBody>
      </p:sp>
      <p:graphicFrame>
        <p:nvGraphicFramePr>
          <p:cNvPr id="5" name="Table 4"/>
          <p:cNvGraphicFramePr>
            <a:graphicFrameLocks noGrp="1"/>
          </p:cNvGraphicFramePr>
          <p:nvPr>
            <p:extLst>
              <p:ext uri="{D42A27DB-BD31-4B8C-83A1-F6EECF244321}">
                <p14:modId xmlns:p14="http://schemas.microsoft.com/office/powerpoint/2010/main" val="2435122703"/>
              </p:ext>
            </p:extLst>
          </p:nvPr>
        </p:nvGraphicFramePr>
        <p:xfrm>
          <a:off x="381000" y="609601"/>
          <a:ext cx="8305801" cy="5333997"/>
        </p:xfrm>
        <a:graphic>
          <a:graphicData uri="http://schemas.openxmlformats.org/drawingml/2006/table">
            <a:tbl>
              <a:tblPr/>
              <a:tblGrid>
                <a:gridCol w="1828800">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2479439">
                  <a:extLst>
                    <a:ext uri="{9D8B030D-6E8A-4147-A177-3AD203B41FA5}">
                      <a16:colId xmlns:a16="http://schemas.microsoft.com/office/drawing/2014/main" val="20002"/>
                    </a:ext>
                  </a:extLst>
                </a:gridCol>
                <a:gridCol w="2397362">
                  <a:extLst>
                    <a:ext uri="{9D8B030D-6E8A-4147-A177-3AD203B41FA5}">
                      <a16:colId xmlns:a16="http://schemas.microsoft.com/office/drawing/2014/main" val="20003"/>
                    </a:ext>
                  </a:extLst>
                </a:gridCol>
              </a:tblGrid>
              <a:tr h="1028027">
                <a:tc gridSpan="4">
                  <a:txBody>
                    <a:bodyPr/>
                    <a:lstStyle/>
                    <a:p>
                      <a:pPr marL="0" marR="0" algn="ctr">
                        <a:spcBef>
                          <a:spcPts val="0"/>
                        </a:spcBef>
                        <a:spcAft>
                          <a:spcPts val="0"/>
                        </a:spcAft>
                      </a:pPr>
                      <a:r>
                        <a:rPr lang="en-US" sz="4400" b="1" dirty="0">
                          <a:solidFill>
                            <a:schemeClr val="bg1"/>
                          </a:solidFill>
                          <a:effectLst>
                            <a:outerShdw blurRad="38100" dist="38100" dir="2700000" algn="tl">
                              <a:srgbClr val="000000">
                                <a:alpha val="43137"/>
                              </a:srgbClr>
                            </a:outerShdw>
                          </a:effectLst>
                          <a:latin typeface="+mn-lt"/>
                          <a:ea typeface="Times New Roman"/>
                          <a:cs typeface="Times New Roman"/>
                        </a:rPr>
                        <a:t>Strategic logics of Anti-Capitalism</a:t>
                      </a:r>
                    </a:p>
                  </a:txBody>
                  <a:tcPr marL="68580" marR="68580" marT="0" marB="0">
                    <a:lnL>
                      <a:noFill/>
                    </a:lnL>
                    <a:lnR>
                      <a:noFill/>
                    </a:lnR>
                    <a:lnT>
                      <a:noFill/>
                    </a:lnT>
                    <a:lnB>
                      <a:noFill/>
                    </a:lnB>
                    <a:lnTlToBr w="12700" cmpd="sng">
                      <a:noFill/>
                      <a:prstDash val="solid"/>
                    </a:lnTlToBr>
                    <a:lnBlToTr w="12700" cmpd="sng">
                      <a:noFill/>
                      <a:prstDash val="solid"/>
                    </a:lnBlToTr>
                  </a:tcPr>
                </a:tc>
                <a:tc hMerge="1">
                  <a:txBody>
                    <a:bodyPr/>
                    <a:lstStyle/>
                    <a:p>
                      <a:pPr marL="0" marR="0" algn="l">
                        <a:spcBef>
                          <a:spcPts val="0"/>
                        </a:spcBef>
                        <a:spcAft>
                          <a:spcPts val="0"/>
                        </a:spcAft>
                      </a:pPr>
                      <a:endParaRPr lang="en-US" sz="1600" dirty="0">
                        <a:latin typeface="+mn-lt"/>
                        <a:ea typeface="Times New Roman"/>
                        <a:cs typeface="Times New Roman"/>
                      </a:endParaRPr>
                    </a:p>
                  </a:txBody>
                  <a:tcPr marL="68580" marR="68580" marT="0" marB="0">
                    <a:lnL>
                      <a:noFill/>
                    </a:lnL>
                    <a:lnR>
                      <a:noFill/>
                    </a:lnR>
                    <a:lnT>
                      <a:noFill/>
                    </a:lnT>
                    <a:lnB>
                      <a:noFill/>
                    </a:lnB>
                  </a:tcPr>
                </a:tc>
                <a:tc hMerge="1">
                  <a:txBody>
                    <a:bodyPr/>
                    <a:lstStyle/>
                    <a:p>
                      <a:pPr marL="0" marR="0" algn="ctr">
                        <a:spcBef>
                          <a:spcPts val="0"/>
                        </a:spcBef>
                        <a:spcAft>
                          <a:spcPts val="0"/>
                        </a:spcAft>
                      </a:pPr>
                      <a:endParaRPr lang="en-US" sz="1600" dirty="0">
                        <a:solidFill>
                          <a:schemeClr val="bg1"/>
                        </a:solidFill>
                        <a:latin typeface="+mn-lt"/>
                        <a:ea typeface="Times New Roman"/>
                        <a:cs typeface="Times New Roman"/>
                      </a:endParaRPr>
                    </a:p>
                  </a:txBody>
                  <a:tcPr marL="68580" marR="68580" marT="0" marB="0" anchor="ctr">
                    <a:lnL>
                      <a:noFill/>
                    </a:lnL>
                    <a:lnR>
                      <a:noFill/>
                    </a:lnR>
                    <a:lnT>
                      <a:noFill/>
                    </a:lnT>
                    <a:lnB w="28575"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1028028">
                <a:tc>
                  <a:txBody>
                    <a:bodyPr/>
                    <a:lstStyle/>
                    <a:p>
                      <a:pPr marL="0" marR="0" algn="l">
                        <a:spcBef>
                          <a:spcPts val="0"/>
                        </a:spcBef>
                        <a:spcAft>
                          <a:spcPts val="0"/>
                        </a:spcAft>
                      </a:pPr>
                      <a:endParaRPr lang="en-US" sz="1600" dirty="0">
                        <a:latin typeface="+mn-lt"/>
                        <a:ea typeface="Times New Roman"/>
                        <a:cs typeface="Times New Roman"/>
                      </a:endParaRPr>
                    </a:p>
                  </a:txBody>
                  <a:tcPr marL="68580" marR="68580" marT="0" marB="0">
                    <a:lnL>
                      <a:noFill/>
                    </a:lnL>
                    <a:lnR>
                      <a:noFill/>
                    </a:lnR>
                    <a:lnT>
                      <a:noFill/>
                    </a:lnT>
                    <a:lnB>
                      <a:noFill/>
                    </a:lnB>
                  </a:tcPr>
                </a:tc>
                <a:tc>
                  <a:txBody>
                    <a:bodyPr/>
                    <a:lstStyle/>
                    <a:p>
                      <a:pPr marL="0" marR="0" algn="l">
                        <a:spcBef>
                          <a:spcPts val="0"/>
                        </a:spcBef>
                        <a:spcAft>
                          <a:spcPts val="0"/>
                        </a:spcAft>
                      </a:pPr>
                      <a:endParaRPr lang="en-US" sz="1800" dirty="0">
                        <a:latin typeface="+mn-lt"/>
                        <a:ea typeface="Times New Roman"/>
                        <a:cs typeface="Times New Roman"/>
                      </a:endParaRPr>
                    </a:p>
                  </a:txBody>
                  <a:tcPr marL="68580" marR="68580" marT="0" marB="0">
                    <a:lnL>
                      <a:noFill/>
                    </a:lnL>
                    <a:lnR>
                      <a:noFill/>
                    </a:lnR>
                    <a:lnT>
                      <a:noFill/>
                    </a:lnT>
                    <a:lnB>
                      <a:noFill/>
                    </a:lnB>
                  </a:tcPr>
                </a:tc>
                <a:tc gridSpan="2">
                  <a:txBody>
                    <a:bodyPr/>
                    <a:lstStyle/>
                    <a:p>
                      <a:pPr marL="0" marR="0" algn="ctr">
                        <a:spcBef>
                          <a:spcPts val="0"/>
                        </a:spcBef>
                        <a:spcAft>
                          <a:spcPts val="0"/>
                        </a:spcAft>
                      </a:pPr>
                      <a:r>
                        <a:rPr lang="en-US" sz="2800" b="1" i="1" baseline="0" dirty="0">
                          <a:solidFill>
                            <a:schemeClr val="bg1"/>
                          </a:solidFill>
                          <a:effectLst>
                            <a:outerShdw blurRad="38100" dist="38100" dir="2700000" algn="tl">
                              <a:srgbClr val="000000">
                                <a:alpha val="43137"/>
                              </a:srgbClr>
                            </a:outerShdw>
                          </a:effectLst>
                          <a:latin typeface="+mn-lt"/>
                          <a:ea typeface="Times New Roman"/>
                          <a:cs typeface="Times New Roman"/>
                        </a:rPr>
                        <a:t>Goal of Strategy</a:t>
                      </a:r>
                      <a:endParaRPr lang="en-US" sz="2800" b="1" i="1" dirty="0">
                        <a:solidFill>
                          <a:schemeClr val="bg1"/>
                        </a:solidFill>
                        <a:effectLst>
                          <a:outerShdw blurRad="38100" dist="38100" dir="2700000" algn="tl">
                            <a:srgbClr val="000000">
                              <a:alpha val="43137"/>
                            </a:srgbClr>
                          </a:outerShdw>
                        </a:effectLst>
                        <a:latin typeface="+mn-lt"/>
                        <a:ea typeface="Times New Roman"/>
                        <a:cs typeface="Times New Roman"/>
                      </a:endParaRPr>
                    </a:p>
                  </a:txBody>
                  <a:tcPr marL="68580" marR="68580" marT="0" marB="0" anchor="ctr">
                    <a:lnL>
                      <a:noFill/>
                    </a:lnL>
                    <a:lnR>
                      <a:noFill/>
                    </a:lnR>
                    <a:lnT w="12700" cap="flat" cmpd="sng" algn="ctr">
                      <a:noFill/>
                      <a:prstDash val="solid"/>
                      <a:round/>
                      <a:headEnd type="none" w="med" len="med"/>
                      <a:tailEnd type="none" w="med" len="med"/>
                    </a:lnT>
                    <a:lnB w="28575"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1"/>
                  </a:ext>
                </a:extLst>
              </a:tr>
              <a:tr h="1028028">
                <a:tc>
                  <a:txBody>
                    <a:bodyPr/>
                    <a:lstStyle/>
                    <a:p>
                      <a:pPr marL="0" marR="0" algn="l">
                        <a:spcBef>
                          <a:spcPts val="0"/>
                        </a:spcBef>
                        <a:spcAft>
                          <a:spcPts val="0"/>
                        </a:spcAft>
                      </a:pPr>
                      <a:endParaRPr lang="en-US" sz="1600">
                        <a:latin typeface="+mn-lt"/>
                        <a:ea typeface="Times New Roman"/>
                        <a:cs typeface="Times New Roman"/>
                      </a:endParaRPr>
                    </a:p>
                  </a:txBody>
                  <a:tcPr marL="68580" marR="68580" marT="0" marB="0">
                    <a:lnL>
                      <a:noFill/>
                    </a:lnL>
                    <a:lnR>
                      <a:noFill/>
                    </a:lnR>
                    <a:lnT>
                      <a:noFill/>
                    </a:lnT>
                    <a:lnB>
                      <a:noFill/>
                    </a:lnB>
                  </a:tcPr>
                </a:tc>
                <a:tc>
                  <a:txBody>
                    <a:bodyPr/>
                    <a:lstStyle/>
                    <a:p>
                      <a:pPr marL="0" marR="0" algn="l">
                        <a:spcBef>
                          <a:spcPts val="0"/>
                        </a:spcBef>
                        <a:spcAft>
                          <a:spcPts val="0"/>
                        </a:spcAft>
                      </a:pPr>
                      <a:endParaRPr lang="en-US" sz="1600">
                        <a:latin typeface="+mn-lt"/>
                        <a:ea typeface="Times New Roman"/>
                        <a:cs typeface="Times New Roman"/>
                      </a:endParaRPr>
                    </a:p>
                  </a:txBody>
                  <a:tcPr marL="68580" marR="68580" marT="0" marB="0">
                    <a:lnL>
                      <a:noFill/>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Neutralizing </a:t>
                      </a:r>
                    </a:p>
                    <a:p>
                      <a:pPr marL="0" marR="0" algn="ctr">
                        <a:spcBef>
                          <a:spcPts val="0"/>
                        </a:spcBef>
                        <a:spcAft>
                          <a:spcPts val="60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harms </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3A669C"/>
                    </a:solidFill>
                  </a:tcPr>
                </a:tc>
                <a:tc>
                  <a:txBody>
                    <a:bodyPr/>
                    <a:lstStyle/>
                    <a:p>
                      <a:pPr marL="0" marR="0" algn="ctr">
                        <a:spcBef>
                          <a:spcPts val="0"/>
                        </a:spcBef>
                        <a:spcAft>
                          <a:spcPts val="60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Transcending structures</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3A669C"/>
                    </a:solidFill>
                  </a:tcPr>
                </a:tc>
                <a:extLst>
                  <a:ext uri="{0D108BD9-81ED-4DB2-BD59-A6C34878D82A}">
                    <a16:rowId xmlns:a16="http://schemas.microsoft.com/office/drawing/2014/main" val="10002"/>
                  </a:ext>
                </a:extLst>
              </a:tr>
              <a:tr h="1111524">
                <a:tc rowSpan="2">
                  <a:txBody>
                    <a:bodyPr/>
                    <a:lstStyle/>
                    <a:p>
                      <a:pPr marL="171450" marR="0" indent="0" algn="l">
                        <a:spcBef>
                          <a:spcPts val="0"/>
                        </a:spcBef>
                        <a:spcAft>
                          <a:spcPts val="0"/>
                        </a:spcAft>
                      </a:pPr>
                      <a:r>
                        <a:rPr lang="en-US" sz="2800" b="1" i="1" dirty="0">
                          <a:solidFill>
                            <a:schemeClr val="bg1"/>
                          </a:solidFill>
                          <a:latin typeface="+mn-lt"/>
                          <a:ea typeface="Times New Roman"/>
                          <a:cs typeface="Times New Roman"/>
                        </a:rPr>
                        <a:t>Primary locus of strategy</a:t>
                      </a:r>
                      <a:endParaRPr lang="en-US" sz="2800" b="1" dirty="0">
                        <a:solidFill>
                          <a:schemeClr val="bg1"/>
                        </a:solidFill>
                        <a:latin typeface="+mn-lt"/>
                        <a:ea typeface="Times New Roman"/>
                        <a:cs typeface="Times New Roman"/>
                      </a:endParaRPr>
                    </a:p>
                  </a:txBody>
                  <a:tcPr marL="68580" marR="68580" marT="0" marB="0" anchor="ctr">
                    <a:lnL>
                      <a:noFill/>
                    </a:lnL>
                    <a:lnR w="28575"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The state</a:t>
                      </a:r>
                      <a:endParaRPr lang="en-US" sz="2000" dirty="0">
                        <a:solidFill>
                          <a:schemeClr val="bg1"/>
                        </a:solidFill>
                        <a:effectLst>
                          <a:outerShdw blurRad="38100" dist="38100" dir="2700000" algn="tl">
                            <a:srgbClr val="000000">
                              <a:alpha val="43137"/>
                            </a:srgbClr>
                          </a:outerShdw>
                        </a:effectLst>
                        <a:latin typeface="+mn-lt"/>
                        <a:ea typeface="Times New Roman"/>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3A669C"/>
                    </a:solidFill>
                  </a:tcPr>
                </a:tc>
                <a:tc>
                  <a:txBody>
                    <a:bodyPr/>
                    <a:lstStyle/>
                    <a:p>
                      <a:pPr marL="0" marR="0" algn="ctr">
                        <a:spcBef>
                          <a:spcPts val="0"/>
                        </a:spcBef>
                        <a:spcAft>
                          <a:spcPts val="0"/>
                        </a:spcAft>
                      </a:pPr>
                      <a:r>
                        <a:rPr lang="en-US" sz="2000" b="1" i="1" dirty="0">
                          <a:solidFill>
                            <a:schemeClr val="bg1">
                              <a:lumMod val="65000"/>
                            </a:schemeClr>
                          </a:solidFill>
                          <a:latin typeface="+mn-lt"/>
                          <a:ea typeface="Times New Roman"/>
                          <a:cs typeface="Times New Roman"/>
                        </a:rPr>
                        <a:t>Taming capitalism</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lgn="ctr">
                        <a:spcBef>
                          <a:spcPts val="0"/>
                        </a:spcBef>
                        <a:spcAft>
                          <a:spcPts val="0"/>
                        </a:spcAft>
                      </a:pPr>
                      <a:r>
                        <a:rPr lang="en-US" sz="2000" b="1" i="1" dirty="0">
                          <a:solidFill>
                            <a:schemeClr val="tx1"/>
                          </a:solidFill>
                          <a:latin typeface="+mn-lt"/>
                          <a:ea typeface="Times New Roman"/>
                          <a:cs typeface="Times New Roman"/>
                        </a:rPr>
                        <a:t>Smashing Capitalism</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138390">
                <a:tc vMerge="1">
                  <a:txBody>
                    <a:bodyPr/>
                    <a:lstStyle/>
                    <a:p>
                      <a:endParaRPr lang="en-US"/>
                    </a:p>
                  </a:txBody>
                  <a:tcPr/>
                </a:tc>
                <a:tc>
                  <a:txBody>
                    <a:bodyPr/>
                    <a:lstStyle/>
                    <a:p>
                      <a:pPr marL="0" marR="0" algn="ctr">
                        <a:spcBef>
                          <a:spcPts val="0"/>
                        </a:spcBef>
                        <a:spcAft>
                          <a:spcPts val="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Civil Society</a:t>
                      </a:r>
                      <a:endParaRPr lang="en-US" sz="2400" dirty="0">
                        <a:solidFill>
                          <a:schemeClr val="bg1"/>
                        </a:solidFill>
                        <a:effectLst>
                          <a:outerShdw blurRad="38100" dist="38100" dir="2700000" algn="tl">
                            <a:srgbClr val="000000">
                              <a:alpha val="43137"/>
                            </a:srgbClr>
                          </a:outerShdw>
                        </a:effectLst>
                        <a:latin typeface="+mn-lt"/>
                        <a:ea typeface="Times New Roman"/>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3A669C"/>
                    </a:solidFill>
                  </a:tcPr>
                </a:tc>
                <a:tc>
                  <a:txBody>
                    <a:bodyPr/>
                    <a:lstStyle/>
                    <a:p>
                      <a:pPr marL="0" marR="0" algn="ctr">
                        <a:spcBef>
                          <a:spcPts val="0"/>
                        </a:spcBef>
                        <a:spcAft>
                          <a:spcPts val="0"/>
                        </a:spcAft>
                      </a:pPr>
                      <a:r>
                        <a:rPr lang="en-US" sz="2000" b="1" i="1" dirty="0">
                          <a:solidFill>
                            <a:schemeClr val="bg1">
                              <a:lumMod val="65000"/>
                            </a:schemeClr>
                          </a:solidFill>
                          <a:latin typeface="+mn-lt"/>
                          <a:ea typeface="Times New Roman"/>
                          <a:cs typeface="Times New Roman"/>
                        </a:rPr>
                        <a:t>Resisting</a:t>
                      </a:r>
                      <a:r>
                        <a:rPr lang="en-US" sz="2000" b="1" i="1" baseline="0" dirty="0">
                          <a:solidFill>
                            <a:schemeClr val="bg1">
                              <a:lumMod val="65000"/>
                            </a:schemeClr>
                          </a:solidFill>
                          <a:latin typeface="+mn-lt"/>
                          <a:ea typeface="Times New Roman"/>
                          <a:cs typeface="Times New Roman"/>
                        </a:rPr>
                        <a:t> </a:t>
                      </a:r>
                      <a:r>
                        <a:rPr lang="en-US" sz="2000" b="1" i="1" dirty="0">
                          <a:solidFill>
                            <a:schemeClr val="bg1">
                              <a:lumMod val="65000"/>
                            </a:schemeClr>
                          </a:solidFill>
                          <a:latin typeface="+mn-lt"/>
                          <a:ea typeface="Times New Roman"/>
                          <a:cs typeface="Times New Roman"/>
                        </a:rPr>
                        <a:t>Capitalism</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lgn="ctr">
                        <a:spcBef>
                          <a:spcPts val="0"/>
                        </a:spcBef>
                        <a:spcAft>
                          <a:spcPts val="0"/>
                        </a:spcAft>
                      </a:pPr>
                      <a:r>
                        <a:rPr lang="en-US" sz="2000" b="1" i="1" dirty="0">
                          <a:latin typeface="+mn-lt"/>
                          <a:ea typeface="Times New Roman"/>
                          <a:cs typeface="Times New Roman"/>
                        </a:rPr>
                        <a:t>Escaping</a:t>
                      </a:r>
                      <a:r>
                        <a:rPr lang="en-US" sz="2000" b="1" i="1" baseline="0" dirty="0">
                          <a:latin typeface="+mn-lt"/>
                          <a:ea typeface="Times New Roman"/>
                          <a:cs typeface="Times New Roman"/>
                        </a:rPr>
                        <a:t> </a:t>
                      </a:r>
                      <a:r>
                        <a:rPr lang="en-US" sz="2000" b="1" i="1" dirty="0">
                          <a:latin typeface="+mn-lt"/>
                          <a:ea typeface="Times New Roman"/>
                          <a:cs typeface="Times New Roman"/>
                        </a:rPr>
                        <a:t>capitalism</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
        <p:nvSpPr>
          <p:cNvPr id="6" name="TextBox 5"/>
          <p:cNvSpPr txBox="1"/>
          <p:nvPr/>
        </p:nvSpPr>
        <p:spPr>
          <a:xfrm>
            <a:off x="3733800" y="3733800"/>
            <a:ext cx="2514600" cy="2369880"/>
          </a:xfrm>
          <a:prstGeom prst="rect">
            <a:avLst/>
          </a:prstGeom>
          <a:noFill/>
        </p:spPr>
        <p:txBody>
          <a:bodyPr wrap="square" lIns="0" rIns="0" rtlCol="0">
            <a:spAutoFit/>
          </a:bodyPr>
          <a:lstStyle/>
          <a:p>
            <a:pPr algn="ctr"/>
            <a:r>
              <a:rPr lang="en-US" sz="3200" b="1" dirty="0">
                <a:solidFill>
                  <a:srgbClr val="FF0000"/>
                </a:solidFill>
                <a:effectLst>
                  <a:outerShdw blurRad="38100" dist="38100" dir="2700000" algn="tl">
                    <a:srgbClr val="000000"/>
                  </a:outerShdw>
                </a:effectLst>
              </a:rPr>
              <a:t>Social </a:t>
            </a:r>
          </a:p>
          <a:p>
            <a:pPr algn="ctr"/>
            <a:r>
              <a:rPr lang="en-US" sz="3200" b="1" dirty="0">
                <a:solidFill>
                  <a:srgbClr val="FF0000"/>
                </a:solidFill>
                <a:effectLst>
                  <a:outerShdw blurRad="38100" dist="38100" dir="2700000" algn="tl">
                    <a:srgbClr val="000000"/>
                  </a:outerShdw>
                </a:effectLst>
              </a:rPr>
              <a:t>Democracy</a:t>
            </a:r>
          </a:p>
          <a:p>
            <a:pPr algn="ctr"/>
            <a:r>
              <a:rPr lang="en-US" sz="3200" b="1" dirty="0">
                <a:solidFill>
                  <a:srgbClr val="FF0000"/>
                </a:solidFill>
                <a:effectLst>
                  <a:outerShdw blurRad="38100" dist="38100" dir="2700000" algn="tl">
                    <a:srgbClr val="000000"/>
                  </a:outerShdw>
                </a:effectLst>
              </a:rPr>
              <a:t> &amp; Labor </a:t>
            </a:r>
          </a:p>
          <a:p>
            <a:pPr algn="ctr"/>
            <a:r>
              <a:rPr lang="en-US" sz="3200" b="1" dirty="0">
                <a:solidFill>
                  <a:srgbClr val="FF0000"/>
                </a:solidFill>
                <a:effectLst>
                  <a:outerShdw blurRad="38100" dist="38100" dir="2700000" algn="tl">
                    <a:srgbClr val="000000"/>
                  </a:outerShdw>
                </a:effectLst>
              </a:rPr>
              <a:t>movement</a:t>
            </a:r>
          </a:p>
          <a:p>
            <a:pPr algn="ctr"/>
            <a:endParaRPr lang="en-US" sz="2000" b="1" i="1" dirty="0">
              <a:solidFill>
                <a:prstClr val="black"/>
              </a:solidFill>
            </a:endParaRPr>
          </a:p>
        </p:txBody>
      </p:sp>
    </p:spTree>
    <p:extLst>
      <p:ext uri="{BB962C8B-B14F-4D97-AF65-F5344CB8AC3E}">
        <p14:creationId xmlns:p14="http://schemas.microsoft.com/office/powerpoint/2010/main" val="4252963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52400" y="387341"/>
            <a:ext cx="8839200" cy="6186488"/>
          </a:xfrm>
          <a:prstGeom prst="rect">
            <a:avLst/>
          </a:prstGeom>
          <a:solidFill>
            <a:schemeClr val="tx1"/>
          </a:solidFill>
          <a:ln w="28575" algn="ctr">
            <a:solidFill>
              <a:srgbClr val="000000"/>
            </a:solidFill>
            <a:miter lim="800000"/>
            <a:headEnd/>
            <a:tailEnd/>
          </a:ln>
          <a:effectLst/>
        </p:spPr>
        <p:txBody>
          <a:bodyPr wrap="square">
            <a:spAutoFit/>
          </a:bodyPr>
          <a:lstStyle/>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p:txBody>
      </p:sp>
      <p:graphicFrame>
        <p:nvGraphicFramePr>
          <p:cNvPr id="5" name="Table 4"/>
          <p:cNvGraphicFramePr>
            <a:graphicFrameLocks noGrp="1"/>
          </p:cNvGraphicFramePr>
          <p:nvPr>
            <p:extLst>
              <p:ext uri="{D42A27DB-BD31-4B8C-83A1-F6EECF244321}">
                <p14:modId xmlns:p14="http://schemas.microsoft.com/office/powerpoint/2010/main" val="329106968"/>
              </p:ext>
            </p:extLst>
          </p:nvPr>
        </p:nvGraphicFramePr>
        <p:xfrm>
          <a:off x="381000" y="609601"/>
          <a:ext cx="8305801" cy="5333997"/>
        </p:xfrm>
        <a:graphic>
          <a:graphicData uri="http://schemas.openxmlformats.org/drawingml/2006/table">
            <a:tbl>
              <a:tblPr/>
              <a:tblGrid>
                <a:gridCol w="1828800">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2479439">
                  <a:extLst>
                    <a:ext uri="{9D8B030D-6E8A-4147-A177-3AD203B41FA5}">
                      <a16:colId xmlns:a16="http://schemas.microsoft.com/office/drawing/2014/main" val="20002"/>
                    </a:ext>
                  </a:extLst>
                </a:gridCol>
                <a:gridCol w="2397362">
                  <a:extLst>
                    <a:ext uri="{9D8B030D-6E8A-4147-A177-3AD203B41FA5}">
                      <a16:colId xmlns:a16="http://schemas.microsoft.com/office/drawing/2014/main" val="20003"/>
                    </a:ext>
                  </a:extLst>
                </a:gridCol>
              </a:tblGrid>
              <a:tr h="1028027">
                <a:tc gridSpan="4">
                  <a:txBody>
                    <a:bodyPr/>
                    <a:lstStyle/>
                    <a:p>
                      <a:pPr marL="0" marR="0" algn="ctr">
                        <a:spcBef>
                          <a:spcPts val="0"/>
                        </a:spcBef>
                        <a:spcAft>
                          <a:spcPts val="0"/>
                        </a:spcAft>
                      </a:pPr>
                      <a:r>
                        <a:rPr lang="en-US" sz="4400" b="1" dirty="0">
                          <a:solidFill>
                            <a:schemeClr val="bg1"/>
                          </a:solidFill>
                          <a:effectLst>
                            <a:outerShdw blurRad="38100" dist="38100" dir="2700000" algn="tl">
                              <a:srgbClr val="000000">
                                <a:alpha val="43137"/>
                              </a:srgbClr>
                            </a:outerShdw>
                          </a:effectLst>
                          <a:latin typeface="+mn-lt"/>
                          <a:ea typeface="Times New Roman"/>
                          <a:cs typeface="Times New Roman"/>
                        </a:rPr>
                        <a:t>Strategic logics of Anti-Capitalism</a:t>
                      </a:r>
                    </a:p>
                  </a:txBody>
                  <a:tcPr marL="68580" marR="68580" marT="0" marB="0">
                    <a:lnL>
                      <a:noFill/>
                    </a:lnL>
                    <a:lnR>
                      <a:noFill/>
                    </a:lnR>
                    <a:lnT>
                      <a:noFill/>
                    </a:lnT>
                    <a:lnB>
                      <a:noFill/>
                    </a:lnB>
                    <a:lnTlToBr w="12700" cmpd="sng">
                      <a:noFill/>
                      <a:prstDash val="solid"/>
                    </a:lnTlToBr>
                    <a:lnBlToTr w="12700" cmpd="sng">
                      <a:noFill/>
                      <a:prstDash val="solid"/>
                    </a:lnBlToTr>
                  </a:tcPr>
                </a:tc>
                <a:tc hMerge="1">
                  <a:txBody>
                    <a:bodyPr/>
                    <a:lstStyle/>
                    <a:p>
                      <a:pPr marL="0" marR="0" algn="l">
                        <a:spcBef>
                          <a:spcPts val="0"/>
                        </a:spcBef>
                        <a:spcAft>
                          <a:spcPts val="0"/>
                        </a:spcAft>
                      </a:pPr>
                      <a:endParaRPr lang="en-US" sz="1600" dirty="0">
                        <a:latin typeface="+mn-lt"/>
                        <a:ea typeface="Times New Roman"/>
                        <a:cs typeface="Times New Roman"/>
                      </a:endParaRPr>
                    </a:p>
                  </a:txBody>
                  <a:tcPr marL="68580" marR="68580" marT="0" marB="0">
                    <a:lnL>
                      <a:noFill/>
                    </a:lnL>
                    <a:lnR>
                      <a:noFill/>
                    </a:lnR>
                    <a:lnT>
                      <a:noFill/>
                    </a:lnT>
                    <a:lnB>
                      <a:noFill/>
                    </a:lnB>
                  </a:tcPr>
                </a:tc>
                <a:tc hMerge="1">
                  <a:txBody>
                    <a:bodyPr/>
                    <a:lstStyle/>
                    <a:p>
                      <a:pPr marL="0" marR="0" algn="ctr">
                        <a:spcBef>
                          <a:spcPts val="0"/>
                        </a:spcBef>
                        <a:spcAft>
                          <a:spcPts val="0"/>
                        </a:spcAft>
                      </a:pPr>
                      <a:endParaRPr lang="en-US" sz="1600" dirty="0">
                        <a:solidFill>
                          <a:schemeClr val="bg1"/>
                        </a:solidFill>
                        <a:latin typeface="+mn-lt"/>
                        <a:ea typeface="Times New Roman"/>
                        <a:cs typeface="Times New Roman"/>
                      </a:endParaRPr>
                    </a:p>
                  </a:txBody>
                  <a:tcPr marL="68580" marR="68580" marT="0" marB="0" anchor="ctr">
                    <a:lnL>
                      <a:noFill/>
                    </a:lnL>
                    <a:lnR>
                      <a:noFill/>
                    </a:lnR>
                    <a:lnT>
                      <a:noFill/>
                    </a:lnT>
                    <a:lnB w="28575"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1028028">
                <a:tc>
                  <a:txBody>
                    <a:bodyPr/>
                    <a:lstStyle/>
                    <a:p>
                      <a:pPr marL="0" marR="0" algn="l">
                        <a:spcBef>
                          <a:spcPts val="0"/>
                        </a:spcBef>
                        <a:spcAft>
                          <a:spcPts val="0"/>
                        </a:spcAft>
                      </a:pPr>
                      <a:endParaRPr lang="en-US" sz="1600" dirty="0">
                        <a:latin typeface="+mn-lt"/>
                        <a:ea typeface="Times New Roman"/>
                        <a:cs typeface="Times New Roman"/>
                      </a:endParaRPr>
                    </a:p>
                  </a:txBody>
                  <a:tcPr marL="68580" marR="68580" marT="0" marB="0">
                    <a:lnL>
                      <a:noFill/>
                    </a:lnL>
                    <a:lnR>
                      <a:noFill/>
                    </a:lnR>
                    <a:lnT>
                      <a:noFill/>
                    </a:lnT>
                    <a:lnB>
                      <a:noFill/>
                    </a:lnB>
                  </a:tcPr>
                </a:tc>
                <a:tc>
                  <a:txBody>
                    <a:bodyPr/>
                    <a:lstStyle/>
                    <a:p>
                      <a:pPr marL="0" marR="0" algn="l">
                        <a:spcBef>
                          <a:spcPts val="0"/>
                        </a:spcBef>
                        <a:spcAft>
                          <a:spcPts val="0"/>
                        </a:spcAft>
                      </a:pPr>
                      <a:endParaRPr lang="en-US" sz="1800" dirty="0">
                        <a:latin typeface="+mn-lt"/>
                        <a:ea typeface="Times New Roman"/>
                        <a:cs typeface="Times New Roman"/>
                      </a:endParaRPr>
                    </a:p>
                  </a:txBody>
                  <a:tcPr marL="68580" marR="68580" marT="0" marB="0">
                    <a:lnL>
                      <a:noFill/>
                    </a:lnL>
                    <a:lnR>
                      <a:noFill/>
                    </a:lnR>
                    <a:lnT>
                      <a:noFill/>
                    </a:lnT>
                    <a:lnB>
                      <a:noFill/>
                    </a:lnB>
                  </a:tcPr>
                </a:tc>
                <a:tc gridSpan="2">
                  <a:txBody>
                    <a:bodyPr/>
                    <a:lstStyle/>
                    <a:p>
                      <a:pPr marL="0" marR="0" algn="ctr">
                        <a:spcBef>
                          <a:spcPts val="0"/>
                        </a:spcBef>
                        <a:spcAft>
                          <a:spcPts val="0"/>
                        </a:spcAft>
                      </a:pPr>
                      <a:r>
                        <a:rPr lang="en-US" sz="2800" b="1" i="1" baseline="0" dirty="0">
                          <a:solidFill>
                            <a:schemeClr val="bg1"/>
                          </a:solidFill>
                          <a:effectLst>
                            <a:outerShdw blurRad="38100" dist="38100" dir="2700000" algn="tl">
                              <a:srgbClr val="000000">
                                <a:alpha val="43137"/>
                              </a:srgbClr>
                            </a:outerShdw>
                          </a:effectLst>
                          <a:latin typeface="+mn-lt"/>
                          <a:ea typeface="Times New Roman"/>
                          <a:cs typeface="Times New Roman"/>
                        </a:rPr>
                        <a:t>Goal of Strategy</a:t>
                      </a:r>
                      <a:endParaRPr lang="en-US" sz="2800" b="1" i="1" dirty="0">
                        <a:solidFill>
                          <a:schemeClr val="bg1"/>
                        </a:solidFill>
                        <a:effectLst>
                          <a:outerShdw blurRad="38100" dist="38100" dir="2700000" algn="tl">
                            <a:srgbClr val="000000">
                              <a:alpha val="43137"/>
                            </a:srgbClr>
                          </a:outerShdw>
                        </a:effectLst>
                        <a:latin typeface="+mn-lt"/>
                        <a:ea typeface="Times New Roman"/>
                        <a:cs typeface="Times New Roman"/>
                      </a:endParaRPr>
                    </a:p>
                  </a:txBody>
                  <a:tcPr marL="68580" marR="68580" marT="0" marB="0" anchor="ctr">
                    <a:lnL>
                      <a:noFill/>
                    </a:lnL>
                    <a:lnR>
                      <a:noFill/>
                    </a:lnR>
                    <a:lnT w="12700" cap="flat" cmpd="sng" algn="ctr">
                      <a:noFill/>
                      <a:prstDash val="solid"/>
                      <a:round/>
                      <a:headEnd type="none" w="med" len="med"/>
                      <a:tailEnd type="none" w="med" len="med"/>
                    </a:lnT>
                    <a:lnB w="28575"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1"/>
                  </a:ext>
                </a:extLst>
              </a:tr>
              <a:tr h="1028028">
                <a:tc>
                  <a:txBody>
                    <a:bodyPr/>
                    <a:lstStyle/>
                    <a:p>
                      <a:pPr marL="0" marR="0" algn="l">
                        <a:spcBef>
                          <a:spcPts val="0"/>
                        </a:spcBef>
                        <a:spcAft>
                          <a:spcPts val="0"/>
                        </a:spcAft>
                      </a:pPr>
                      <a:endParaRPr lang="en-US" sz="1600">
                        <a:latin typeface="+mn-lt"/>
                        <a:ea typeface="Times New Roman"/>
                        <a:cs typeface="Times New Roman"/>
                      </a:endParaRPr>
                    </a:p>
                  </a:txBody>
                  <a:tcPr marL="68580" marR="68580" marT="0" marB="0">
                    <a:lnL>
                      <a:noFill/>
                    </a:lnL>
                    <a:lnR>
                      <a:noFill/>
                    </a:lnR>
                    <a:lnT>
                      <a:noFill/>
                    </a:lnT>
                    <a:lnB>
                      <a:noFill/>
                    </a:lnB>
                  </a:tcPr>
                </a:tc>
                <a:tc>
                  <a:txBody>
                    <a:bodyPr/>
                    <a:lstStyle/>
                    <a:p>
                      <a:pPr marL="0" marR="0" algn="l">
                        <a:spcBef>
                          <a:spcPts val="0"/>
                        </a:spcBef>
                        <a:spcAft>
                          <a:spcPts val="0"/>
                        </a:spcAft>
                      </a:pPr>
                      <a:endParaRPr lang="en-US" sz="1600">
                        <a:latin typeface="+mn-lt"/>
                        <a:ea typeface="Times New Roman"/>
                        <a:cs typeface="Times New Roman"/>
                      </a:endParaRPr>
                    </a:p>
                  </a:txBody>
                  <a:tcPr marL="68580" marR="68580" marT="0" marB="0">
                    <a:lnL>
                      <a:noFill/>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Neutralizing </a:t>
                      </a:r>
                    </a:p>
                    <a:p>
                      <a:pPr marL="0" marR="0" algn="ctr">
                        <a:spcBef>
                          <a:spcPts val="0"/>
                        </a:spcBef>
                        <a:spcAft>
                          <a:spcPts val="60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harms </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3A669C"/>
                    </a:solidFill>
                  </a:tcPr>
                </a:tc>
                <a:tc>
                  <a:txBody>
                    <a:bodyPr/>
                    <a:lstStyle/>
                    <a:p>
                      <a:pPr marL="0" marR="0" algn="ctr">
                        <a:spcBef>
                          <a:spcPts val="0"/>
                        </a:spcBef>
                        <a:spcAft>
                          <a:spcPts val="60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Transcending structures</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3A669C"/>
                    </a:solidFill>
                  </a:tcPr>
                </a:tc>
                <a:extLst>
                  <a:ext uri="{0D108BD9-81ED-4DB2-BD59-A6C34878D82A}">
                    <a16:rowId xmlns:a16="http://schemas.microsoft.com/office/drawing/2014/main" val="10002"/>
                  </a:ext>
                </a:extLst>
              </a:tr>
              <a:tr h="1111524">
                <a:tc rowSpan="2">
                  <a:txBody>
                    <a:bodyPr/>
                    <a:lstStyle/>
                    <a:p>
                      <a:pPr marL="171450" marR="0" indent="0" algn="l">
                        <a:spcBef>
                          <a:spcPts val="0"/>
                        </a:spcBef>
                        <a:spcAft>
                          <a:spcPts val="0"/>
                        </a:spcAft>
                      </a:pPr>
                      <a:r>
                        <a:rPr lang="en-US" sz="2800" b="1" i="1" dirty="0">
                          <a:solidFill>
                            <a:schemeClr val="bg1"/>
                          </a:solidFill>
                          <a:latin typeface="+mn-lt"/>
                          <a:ea typeface="Times New Roman"/>
                          <a:cs typeface="Times New Roman"/>
                        </a:rPr>
                        <a:t>Primary locus of strategy</a:t>
                      </a:r>
                      <a:endParaRPr lang="en-US" sz="2800" b="1" dirty="0">
                        <a:solidFill>
                          <a:schemeClr val="bg1"/>
                        </a:solidFill>
                        <a:latin typeface="+mn-lt"/>
                        <a:ea typeface="Times New Roman"/>
                        <a:cs typeface="Times New Roman"/>
                      </a:endParaRPr>
                    </a:p>
                  </a:txBody>
                  <a:tcPr marL="68580" marR="68580" marT="0" marB="0" anchor="ctr">
                    <a:lnL>
                      <a:noFill/>
                    </a:lnL>
                    <a:lnR w="28575"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The state</a:t>
                      </a:r>
                      <a:endParaRPr lang="en-US" sz="2000" dirty="0">
                        <a:solidFill>
                          <a:schemeClr val="bg1"/>
                        </a:solidFill>
                        <a:effectLst>
                          <a:outerShdw blurRad="38100" dist="38100" dir="2700000" algn="tl">
                            <a:srgbClr val="000000">
                              <a:alpha val="43137"/>
                            </a:srgbClr>
                          </a:outerShdw>
                        </a:effectLst>
                        <a:latin typeface="+mn-lt"/>
                        <a:ea typeface="Times New Roman"/>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3A669C"/>
                    </a:solidFill>
                  </a:tcPr>
                </a:tc>
                <a:tc>
                  <a:txBody>
                    <a:bodyPr/>
                    <a:lstStyle/>
                    <a:p>
                      <a:pPr marL="0" marR="0" algn="ctr">
                        <a:spcBef>
                          <a:spcPts val="0"/>
                        </a:spcBef>
                        <a:spcAft>
                          <a:spcPts val="0"/>
                        </a:spcAft>
                      </a:pPr>
                      <a:r>
                        <a:rPr lang="en-US" sz="2000" b="1" i="1" dirty="0">
                          <a:latin typeface="+mn-lt"/>
                          <a:ea typeface="Times New Roman"/>
                          <a:cs typeface="Times New Roman"/>
                        </a:rPr>
                        <a:t>Taming capitalism</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b="1" i="1" dirty="0">
                          <a:solidFill>
                            <a:schemeClr val="tx1"/>
                          </a:solidFill>
                          <a:latin typeface="+mn-lt"/>
                          <a:ea typeface="Times New Roman"/>
                          <a:cs typeface="Times New Roman"/>
                        </a:rPr>
                        <a:t>Smashing Capitalism</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138390">
                <a:tc vMerge="1">
                  <a:txBody>
                    <a:bodyPr/>
                    <a:lstStyle/>
                    <a:p>
                      <a:endParaRPr lang="en-US"/>
                    </a:p>
                  </a:txBody>
                  <a:tcPr/>
                </a:tc>
                <a:tc>
                  <a:txBody>
                    <a:bodyPr/>
                    <a:lstStyle/>
                    <a:p>
                      <a:pPr marL="0" marR="0" algn="ctr">
                        <a:spcBef>
                          <a:spcPts val="0"/>
                        </a:spcBef>
                        <a:spcAft>
                          <a:spcPts val="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Civil Society</a:t>
                      </a:r>
                      <a:endParaRPr lang="en-US" sz="2400" dirty="0">
                        <a:solidFill>
                          <a:schemeClr val="bg1"/>
                        </a:solidFill>
                        <a:effectLst>
                          <a:outerShdw blurRad="38100" dist="38100" dir="2700000" algn="tl">
                            <a:srgbClr val="000000">
                              <a:alpha val="43137"/>
                            </a:srgbClr>
                          </a:outerShdw>
                        </a:effectLst>
                        <a:latin typeface="+mn-lt"/>
                        <a:ea typeface="Times New Roman"/>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3A669C"/>
                    </a:solidFill>
                  </a:tcPr>
                </a:tc>
                <a:tc>
                  <a:txBody>
                    <a:bodyPr/>
                    <a:lstStyle/>
                    <a:p>
                      <a:pPr marL="0" marR="0" algn="ctr">
                        <a:spcBef>
                          <a:spcPts val="0"/>
                        </a:spcBef>
                        <a:spcAft>
                          <a:spcPts val="0"/>
                        </a:spcAft>
                      </a:pPr>
                      <a:r>
                        <a:rPr lang="en-US" sz="2000" b="1" i="1" dirty="0">
                          <a:solidFill>
                            <a:schemeClr val="bg1">
                              <a:lumMod val="65000"/>
                            </a:schemeClr>
                          </a:solidFill>
                          <a:latin typeface="+mn-lt"/>
                          <a:ea typeface="Times New Roman"/>
                          <a:cs typeface="Times New Roman"/>
                        </a:rPr>
                        <a:t>Resisting</a:t>
                      </a:r>
                      <a:r>
                        <a:rPr lang="en-US" sz="2000" b="1" i="1" baseline="0" dirty="0">
                          <a:solidFill>
                            <a:schemeClr val="bg1">
                              <a:lumMod val="65000"/>
                            </a:schemeClr>
                          </a:solidFill>
                          <a:latin typeface="+mn-lt"/>
                          <a:ea typeface="Times New Roman"/>
                          <a:cs typeface="Times New Roman"/>
                        </a:rPr>
                        <a:t> </a:t>
                      </a:r>
                      <a:r>
                        <a:rPr lang="en-US" sz="2000" b="1" i="1" dirty="0">
                          <a:solidFill>
                            <a:schemeClr val="bg1">
                              <a:lumMod val="65000"/>
                            </a:schemeClr>
                          </a:solidFill>
                          <a:latin typeface="+mn-lt"/>
                          <a:ea typeface="Times New Roman"/>
                          <a:cs typeface="Times New Roman"/>
                        </a:rPr>
                        <a:t>Capitalism</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lgn="ctr">
                        <a:spcBef>
                          <a:spcPts val="0"/>
                        </a:spcBef>
                        <a:spcAft>
                          <a:spcPts val="0"/>
                        </a:spcAft>
                      </a:pPr>
                      <a:r>
                        <a:rPr lang="en-US" sz="2000" b="1" i="1" dirty="0">
                          <a:solidFill>
                            <a:schemeClr val="bg1">
                              <a:lumMod val="65000"/>
                            </a:schemeClr>
                          </a:solidFill>
                          <a:latin typeface="+mn-lt"/>
                          <a:ea typeface="Times New Roman"/>
                          <a:cs typeface="Times New Roman"/>
                        </a:rPr>
                        <a:t>Escaping</a:t>
                      </a:r>
                      <a:r>
                        <a:rPr lang="en-US" sz="2000" b="1" i="1" baseline="0" dirty="0">
                          <a:solidFill>
                            <a:schemeClr val="bg1">
                              <a:lumMod val="65000"/>
                            </a:schemeClr>
                          </a:solidFill>
                          <a:latin typeface="+mn-lt"/>
                          <a:ea typeface="Times New Roman"/>
                          <a:cs typeface="Times New Roman"/>
                        </a:rPr>
                        <a:t> </a:t>
                      </a:r>
                      <a:r>
                        <a:rPr lang="en-US" sz="2000" b="1" i="1" dirty="0">
                          <a:solidFill>
                            <a:schemeClr val="bg1">
                              <a:lumMod val="65000"/>
                            </a:schemeClr>
                          </a:solidFill>
                          <a:latin typeface="+mn-lt"/>
                          <a:ea typeface="Times New Roman"/>
                          <a:cs typeface="Times New Roman"/>
                        </a:rPr>
                        <a:t>capitalism</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4"/>
                  </a:ext>
                </a:extLst>
              </a:tr>
            </a:tbl>
          </a:graphicData>
        </a:graphic>
      </p:graphicFrame>
      <p:sp>
        <p:nvSpPr>
          <p:cNvPr id="6" name="TextBox 5"/>
          <p:cNvSpPr txBox="1"/>
          <p:nvPr/>
        </p:nvSpPr>
        <p:spPr>
          <a:xfrm>
            <a:off x="3665966" y="5053355"/>
            <a:ext cx="5020835" cy="892552"/>
          </a:xfrm>
          <a:prstGeom prst="rect">
            <a:avLst/>
          </a:prstGeom>
          <a:noFill/>
        </p:spPr>
        <p:txBody>
          <a:bodyPr wrap="square" lIns="0" rIns="0" rtlCol="0">
            <a:spAutoFit/>
          </a:bodyPr>
          <a:lstStyle/>
          <a:p>
            <a:pPr algn="ctr"/>
            <a:r>
              <a:rPr lang="en-US" sz="3200" b="1" dirty="0">
                <a:solidFill>
                  <a:srgbClr val="FF0000"/>
                </a:solidFill>
                <a:effectLst>
                  <a:outerShdw blurRad="38100" dist="38100" dir="2700000" algn="tl">
                    <a:srgbClr val="000000"/>
                  </a:outerShdw>
                </a:effectLst>
              </a:rPr>
              <a:t>Social movements</a:t>
            </a:r>
          </a:p>
          <a:p>
            <a:pPr algn="ctr"/>
            <a:endParaRPr lang="en-US" sz="2000" b="1" i="1" dirty="0">
              <a:solidFill>
                <a:prstClr val="black"/>
              </a:solidFill>
            </a:endParaRPr>
          </a:p>
        </p:txBody>
      </p:sp>
    </p:spTree>
    <p:extLst>
      <p:ext uri="{BB962C8B-B14F-4D97-AF65-F5344CB8AC3E}">
        <p14:creationId xmlns:p14="http://schemas.microsoft.com/office/powerpoint/2010/main" val="6387797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52400" y="387341"/>
            <a:ext cx="8839200" cy="6186488"/>
          </a:xfrm>
          <a:prstGeom prst="rect">
            <a:avLst/>
          </a:prstGeom>
          <a:solidFill>
            <a:schemeClr val="tx1"/>
          </a:solidFill>
          <a:ln w="28575" algn="ctr">
            <a:solidFill>
              <a:srgbClr val="000000"/>
            </a:solidFill>
            <a:miter lim="800000"/>
            <a:headEnd/>
            <a:tailEnd/>
          </a:ln>
          <a:effectLst/>
        </p:spPr>
        <p:txBody>
          <a:bodyPr wrap="square">
            <a:spAutoFit/>
          </a:bodyPr>
          <a:lstStyle/>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p:txBody>
      </p:sp>
      <p:graphicFrame>
        <p:nvGraphicFramePr>
          <p:cNvPr id="5" name="Table 4"/>
          <p:cNvGraphicFramePr>
            <a:graphicFrameLocks noGrp="1"/>
          </p:cNvGraphicFramePr>
          <p:nvPr>
            <p:extLst>
              <p:ext uri="{D42A27DB-BD31-4B8C-83A1-F6EECF244321}">
                <p14:modId xmlns:p14="http://schemas.microsoft.com/office/powerpoint/2010/main" val="2596971615"/>
              </p:ext>
            </p:extLst>
          </p:nvPr>
        </p:nvGraphicFramePr>
        <p:xfrm>
          <a:off x="381000" y="609601"/>
          <a:ext cx="8305801" cy="5333997"/>
        </p:xfrm>
        <a:graphic>
          <a:graphicData uri="http://schemas.openxmlformats.org/drawingml/2006/table">
            <a:tbl>
              <a:tblPr/>
              <a:tblGrid>
                <a:gridCol w="1828800">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2479439">
                  <a:extLst>
                    <a:ext uri="{9D8B030D-6E8A-4147-A177-3AD203B41FA5}">
                      <a16:colId xmlns:a16="http://schemas.microsoft.com/office/drawing/2014/main" val="20002"/>
                    </a:ext>
                  </a:extLst>
                </a:gridCol>
                <a:gridCol w="2397362">
                  <a:extLst>
                    <a:ext uri="{9D8B030D-6E8A-4147-A177-3AD203B41FA5}">
                      <a16:colId xmlns:a16="http://schemas.microsoft.com/office/drawing/2014/main" val="20003"/>
                    </a:ext>
                  </a:extLst>
                </a:gridCol>
              </a:tblGrid>
              <a:tr h="1028027">
                <a:tc gridSpan="4">
                  <a:txBody>
                    <a:bodyPr/>
                    <a:lstStyle/>
                    <a:p>
                      <a:pPr marL="0" marR="0" algn="ctr">
                        <a:spcBef>
                          <a:spcPts val="0"/>
                        </a:spcBef>
                        <a:spcAft>
                          <a:spcPts val="0"/>
                        </a:spcAft>
                      </a:pPr>
                      <a:r>
                        <a:rPr lang="en-US" sz="4400" b="1" dirty="0">
                          <a:solidFill>
                            <a:schemeClr val="bg1"/>
                          </a:solidFill>
                          <a:effectLst>
                            <a:outerShdw blurRad="38100" dist="38100" dir="2700000" algn="tl">
                              <a:srgbClr val="000000">
                                <a:alpha val="43137"/>
                              </a:srgbClr>
                            </a:outerShdw>
                          </a:effectLst>
                          <a:latin typeface="+mn-lt"/>
                          <a:ea typeface="Times New Roman"/>
                          <a:cs typeface="Times New Roman"/>
                        </a:rPr>
                        <a:t>Strategic logics of Anti-Capitalism</a:t>
                      </a:r>
                    </a:p>
                  </a:txBody>
                  <a:tcPr marL="68580" marR="68580" marT="0" marB="0">
                    <a:lnL>
                      <a:noFill/>
                    </a:lnL>
                    <a:lnR>
                      <a:noFill/>
                    </a:lnR>
                    <a:lnT>
                      <a:noFill/>
                    </a:lnT>
                    <a:lnB>
                      <a:noFill/>
                    </a:lnB>
                    <a:lnTlToBr w="12700" cmpd="sng">
                      <a:noFill/>
                      <a:prstDash val="solid"/>
                    </a:lnTlToBr>
                    <a:lnBlToTr w="12700" cmpd="sng">
                      <a:noFill/>
                      <a:prstDash val="solid"/>
                    </a:lnBlToTr>
                  </a:tcPr>
                </a:tc>
                <a:tc hMerge="1">
                  <a:txBody>
                    <a:bodyPr/>
                    <a:lstStyle/>
                    <a:p>
                      <a:pPr marL="0" marR="0" algn="l">
                        <a:spcBef>
                          <a:spcPts val="0"/>
                        </a:spcBef>
                        <a:spcAft>
                          <a:spcPts val="0"/>
                        </a:spcAft>
                      </a:pPr>
                      <a:endParaRPr lang="en-US" sz="1600" dirty="0">
                        <a:latin typeface="+mn-lt"/>
                        <a:ea typeface="Times New Roman"/>
                        <a:cs typeface="Times New Roman"/>
                      </a:endParaRPr>
                    </a:p>
                  </a:txBody>
                  <a:tcPr marL="68580" marR="68580" marT="0" marB="0">
                    <a:lnL>
                      <a:noFill/>
                    </a:lnL>
                    <a:lnR>
                      <a:noFill/>
                    </a:lnR>
                    <a:lnT>
                      <a:noFill/>
                    </a:lnT>
                    <a:lnB>
                      <a:noFill/>
                    </a:lnB>
                  </a:tcPr>
                </a:tc>
                <a:tc hMerge="1">
                  <a:txBody>
                    <a:bodyPr/>
                    <a:lstStyle/>
                    <a:p>
                      <a:pPr marL="0" marR="0" algn="ctr">
                        <a:spcBef>
                          <a:spcPts val="0"/>
                        </a:spcBef>
                        <a:spcAft>
                          <a:spcPts val="0"/>
                        </a:spcAft>
                      </a:pPr>
                      <a:endParaRPr lang="en-US" sz="1600" dirty="0">
                        <a:solidFill>
                          <a:schemeClr val="bg1"/>
                        </a:solidFill>
                        <a:latin typeface="+mn-lt"/>
                        <a:ea typeface="Times New Roman"/>
                        <a:cs typeface="Times New Roman"/>
                      </a:endParaRPr>
                    </a:p>
                  </a:txBody>
                  <a:tcPr marL="68580" marR="68580" marT="0" marB="0" anchor="ctr">
                    <a:lnL>
                      <a:noFill/>
                    </a:lnL>
                    <a:lnR>
                      <a:noFill/>
                    </a:lnR>
                    <a:lnT>
                      <a:noFill/>
                    </a:lnT>
                    <a:lnB w="28575"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1028028">
                <a:tc>
                  <a:txBody>
                    <a:bodyPr/>
                    <a:lstStyle/>
                    <a:p>
                      <a:pPr marL="0" marR="0" algn="l">
                        <a:spcBef>
                          <a:spcPts val="0"/>
                        </a:spcBef>
                        <a:spcAft>
                          <a:spcPts val="0"/>
                        </a:spcAft>
                      </a:pPr>
                      <a:endParaRPr lang="en-US" sz="1600" dirty="0">
                        <a:latin typeface="+mn-lt"/>
                        <a:ea typeface="Times New Roman"/>
                        <a:cs typeface="Times New Roman"/>
                      </a:endParaRPr>
                    </a:p>
                  </a:txBody>
                  <a:tcPr marL="68580" marR="68580" marT="0" marB="0">
                    <a:lnL>
                      <a:noFill/>
                    </a:lnL>
                    <a:lnR>
                      <a:noFill/>
                    </a:lnR>
                    <a:lnT>
                      <a:noFill/>
                    </a:lnT>
                    <a:lnB>
                      <a:noFill/>
                    </a:lnB>
                  </a:tcPr>
                </a:tc>
                <a:tc>
                  <a:txBody>
                    <a:bodyPr/>
                    <a:lstStyle/>
                    <a:p>
                      <a:pPr marL="0" marR="0" algn="l">
                        <a:spcBef>
                          <a:spcPts val="0"/>
                        </a:spcBef>
                        <a:spcAft>
                          <a:spcPts val="0"/>
                        </a:spcAft>
                      </a:pPr>
                      <a:endParaRPr lang="en-US" sz="1800" dirty="0">
                        <a:latin typeface="+mn-lt"/>
                        <a:ea typeface="Times New Roman"/>
                        <a:cs typeface="Times New Roman"/>
                      </a:endParaRPr>
                    </a:p>
                  </a:txBody>
                  <a:tcPr marL="68580" marR="68580" marT="0" marB="0">
                    <a:lnL>
                      <a:noFill/>
                    </a:lnL>
                    <a:lnR>
                      <a:noFill/>
                    </a:lnR>
                    <a:lnT>
                      <a:noFill/>
                    </a:lnT>
                    <a:lnB>
                      <a:noFill/>
                    </a:lnB>
                  </a:tcPr>
                </a:tc>
                <a:tc gridSpan="2">
                  <a:txBody>
                    <a:bodyPr/>
                    <a:lstStyle/>
                    <a:p>
                      <a:pPr marL="0" marR="0" algn="ctr">
                        <a:spcBef>
                          <a:spcPts val="0"/>
                        </a:spcBef>
                        <a:spcAft>
                          <a:spcPts val="0"/>
                        </a:spcAft>
                      </a:pPr>
                      <a:r>
                        <a:rPr lang="en-US" sz="2800" b="1" i="1" baseline="0" dirty="0">
                          <a:solidFill>
                            <a:schemeClr val="bg1"/>
                          </a:solidFill>
                          <a:effectLst>
                            <a:outerShdw blurRad="38100" dist="38100" dir="2700000" algn="tl">
                              <a:srgbClr val="000000">
                                <a:alpha val="43137"/>
                              </a:srgbClr>
                            </a:outerShdw>
                          </a:effectLst>
                          <a:latin typeface="+mn-lt"/>
                          <a:ea typeface="Times New Roman"/>
                          <a:cs typeface="Times New Roman"/>
                        </a:rPr>
                        <a:t>Goal of Strategy</a:t>
                      </a:r>
                      <a:endParaRPr lang="en-US" sz="2800" b="1" i="1" dirty="0">
                        <a:solidFill>
                          <a:schemeClr val="bg1"/>
                        </a:solidFill>
                        <a:effectLst>
                          <a:outerShdw blurRad="38100" dist="38100" dir="2700000" algn="tl">
                            <a:srgbClr val="000000">
                              <a:alpha val="43137"/>
                            </a:srgbClr>
                          </a:outerShdw>
                        </a:effectLst>
                        <a:latin typeface="+mn-lt"/>
                        <a:ea typeface="Times New Roman"/>
                        <a:cs typeface="Times New Roman"/>
                      </a:endParaRPr>
                    </a:p>
                  </a:txBody>
                  <a:tcPr marL="68580" marR="68580" marT="0" marB="0" anchor="ctr">
                    <a:lnL>
                      <a:noFill/>
                    </a:lnL>
                    <a:lnR>
                      <a:noFill/>
                    </a:lnR>
                    <a:lnT w="12700" cap="flat" cmpd="sng" algn="ctr">
                      <a:noFill/>
                      <a:prstDash val="solid"/>
                      <a:round/>
                      <a:headEnd type="none" w="med" len="med"/>
                      <a:tailEnd type="none" w="med" len="med"/>
                    </a:lnT>
                    <a:lnB w="28575"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1"/>
                  </a:ext>
                </a:extLst>
              </a:tr>
              <a:tr h="1028028">
                <a:tc>
                  <a:txBody>
                    <a:bodyPr/>
                    <a:lstStyle/>
                    <a:p>
                      <a:pPr marL="0" marR="0" algn="l">
                        <a:spcBef>
                          <a:spcPts val="0"/>
                        </a:spcBef>
                        <a:spcAft>
                          <a:spcPts val="0"/>
                        </a:spcAft>
                      </a:pPr>
                      <a:endParaRPr lang="en-US" sz="1600">
                        <a:latin typeface="+mn-lt"/>
                        <a:ea typeface="Times New Roman"/>
                        <a:cs typeface="Times New Roman"/>
                      </a:endParaRPr>
                    </a:p>
                  </a:txBody>
                  <a:tcPr marL="68580" marR="68580" marT="0" marB="0">
                    <a:lnL>
                      <a:noFill/>
                    </a:lnL>
                    <a:lnR>
                      <a:noFill/>
                    </a:lnR>
                    <a:lnT>
                      <a:noFill/>
                    </a:lnT>
                    <a:lnB>
                      <a:noFill/>
                    </a:lnB>
                  </a:tcPr>
                </a:tc>
                <a:tc>
                  <a:txBody>
                    <a:bodyPr/>
                    <a:lstStyle/>
                    <a:p>
                      <a:pPr marL="0" marR="0" algn="l">
                        <a:spcBef>
                          <a:spcPts val="0"/>
                        </a:spcBef>
                        <a:spcAft>
                          <a:spcPts val="0"/>
                        </a:spcAft>
                      </a:pPr>
                      <a:endParaRPr lang="en-US" sz="1600">
                        <a:latin typeface="+mn-lt"/>
                        <a:ea typeface="Times New Roman"/>
                        <a:cs typeface="Times New Roman"/>
                      </a:endParaRPr>
                    </a:p>
                  </a:txBody>
                  <a:tcPr marL="68580" marR="68580" marT="0" marB="0">
                    <a:lnL>
                      <a:noFill/>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Neutralizing </a:t>
                      </a:r>
                    </a:p>
                    <a:p>
                      <a:pPr marL="0" marR="0" algn="ctr">
                        <a:spcBef>
                          <a:spcPts val="0"/>
                        </a:spcBef>
                        <a:spcAft>
                          <a:spcPts val="60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harms </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3A669C"/>
                    </a:solidFill>
                  </a:tcPr>
                </a:tc>
                <a:tc>
                  <a:txBody>
                    <a:bodyPr/>
                    <a:lstStyle/>
                    <a:p>
                      <a:pPr marL="0" marR="0" algn="ctr">
                        <a:spcBef>
                          <a:spcPts val="0"/>
                        </a:spcBef>
                        <a:spcAft>
                          <a:spcPts val="60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Transcending structures</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3A669C"/>
                    </a:solidFill>
                  </a:tcPr>
                </a:tc>
                <a:extLst>
                  <a:ext uri="{0D108BD9-81ED-4DB2-BD59-A6C34878D82A}">
                    <a16:rowId xmlns:a16="http://schemas.microsoft.com/office/drawing/2014/main" val="10002"/>
                  </a:ext>
                </a:extLst>
              </a:tr>
              <a:tr h="1111524">
                <a:tc rowSpan="2">
                  <a:txBody>
                    <a:bodyPr/>
                    <a:lstStyle/>
                    <a:p>
                      <a:pPr marL="171450" marR="0" indent="0" algn="l">
                        <a:spcBef>
                          <a:spcPts val="0"/>
                        </a:spcBef>
                        <a:spcAft>
                          <a:spcPts val="0"/>
                        </a:spcAft>
                      </a:pPr>
                      <a:r>
                        <a:rPr lang="en-US" sz="2800" b="1" i="1" dirty="0">
                          <a:solidFill>
                            <a:schemeClr val="bg1"/>
                          </a:solidFill>
                          <a:latin typeface="+mn-lt"/>
                          <a:ea typeface="Times New Roman"/>
                          <a:cs typeface="Times New Roman"/>
                        </a:rPr>
                        <a:t>Primary locus of strategy</a:t>
                      </a:r>
                      <a:endParaRPr lang="en-US" sz="2800" b="1" dirty="0">
                        <a:solidFill>
                          <a:schemeClr val="bg1"/>
                        </a:solidFill>
                        <a:latin typeface="+mn-lt"/>
                        <a:ea typeface="Times New Roman"/>
                        <a:cs typeface="Times New Roman"/>
                      </a:endParaRPr>
                    </a:p>
                  </a:txBody>
                  <a:tcPr marL="68580" marR="68580" marT="0" marB="0" anchor="ctr">
                    <a:lnL>
                      <a:noFill/>
                    </a:lnL>
                    <a:lnR w="28575"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The state</a:t>
                      </a:r>
                      <a:endParaRPr lang="en-US" sz="2000" dirty="0">
                        <a:solidFill>
                          <a:schemeClr val="bg1"/>
                        </a:solidFill>
                        <a:effectLst>
                          <a:outerShdw blurRad="38100" dist="38100" dir="2700000" algn="tl">
                            <a:srgbClr val="000000">
                              <a:alpha val="43137"/>
                            </a:srgbClr>
                          </a:outerShdw>
                        </a:effectLst>
                        <a:latin typeface="+mn-lt"/>
                        <a:ea typeface="Times New Roman"/>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3A669C"/>
                    </a:solidFill>
                  </a:tcPr>
                </a:tc>
                <a:tc>
                  <a:txBody>
                    <a:bodyPr/>
                    <a:lstStyle/>
                    <a:p>
                      <a:pPr marL="0" marR="0" algn="ctr">
                        <a:spcBef>
                          <a:spcPts val="0"/>
                        </a:spcBef>
                        <a:spcAft>
                          <a:spcPts val="0"/>
                        </a:spcAft>
                      </a:pPr>
                      <a:r>
                        <a:rPr lang="en-US" sz="2000" b="1" i="1" dirty="0">
                          <a:solidFill>
                            <a:schemeClr val="bg1">
                              <a:lumMod val="65000"/>
                            </a:schemeClr>
                          </a:solidFill>
                          <a:latin typeface="+mn-lt"/>
                          <a:ea typeface="Times New Roman"/>
                          <a:cs typeface="Times New Roman"/>
                        </a:rPr>
                        <a:t>Taming capitalism</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lgn="ctr">
                        <a:spcBef>
                          <a:spcPts val="0"/>
                        </a:spcBef>
                        <a:spcAft>
                          <a:spcPts val="0"/>
                        </a:spcAft>
                      </a:pPr>
                      <a:r>
                        <a:rPr lang="en-US" sz="2000" b="1" i="1" dirty="0">
                          <a:solidFill>
                            <a:schemeClr val="tx1"/>
                          </a:solidFill>
                          <a:latin typeface="+mn-lt"/>
                          <a:ea typeface="Times New Roman"/>
                          <a:cs typeface="Times New Roman"/>
                        </a:rPr>
                        <a:t>Smashing Capitalism</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138390">
                <a:tc vMerge="1">
                  <a:txBody>
                    <a:bodyPr/>
                    <a:lstStyle/>
                    <a:p>
                      <a:endParaRPr lang="en-US"/>
                    </a:p>
                  </a:txBody>
                  <a:tcPr/>
                </a:tc>
                <a:tc>
                  <a:txBody>
                    <a:bodyPr/>
                    <a:lstStyle/>
                    <a:p>
                      <a:pPr marL="0" marR="0" algn="ctr">
                        <a:spcBef>
                          <a:spcPts val="0"/>
                        </a:spcBef>
                        <a:spcAft>
                          <a:spcPts val="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Civil Society</a:t>
                      </a:r>
                      <a:endParaRPr lang="en-US" sz="2400" dirty="0">
                        <a:solidFill>
                          <a:schemeClr val="bg1"/>
                        </a:solidFill>
                        <a:effectLst>
                          <a:outerShdw blurRad="38100" dist="38100" dir="2700000" algn="tl">
                            <a:srgbClr val="000000">
                              <a:alpha val="43137"/>
                            </a:srgbClr>
                          </a:outerShdw>
                        </a:effectLst>
                        <a:latin typeface="+mn-lt"/>
                        <a:ea typeface="Times New Roman"/>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3A669C"/>
                    </a:solidFill>
                  </a:tcPr>
                </a:tc>
                <a:tc>
                  <a:txBody>
                    <a:bodyPr/>
                    <a:lstStyle/>
                    <a:p>
                      <a:pPr marL="0" marR="0" algn="ctr">
                        <a:spcBef>
                          <a:spcPts val="0"/>
                        </a:spcBef>
                        <a:spcAft>
                          <a:spcPts val="0"/>
                        </a:spcAft>
                      </a:pPr>
                      <a:r>
                        <a:rPr lang="en-US" sz="2000" b="1" i="1" dirty="0">
                          <a:solidFill>
                            <a:schemeClr val="bg1">
                              <a:lumMod val="65000"/>
                            </a:schemeClr>
                          </a:solidFill>
                          <a:latin typeface="+mn-lt"/>
                          <a:ea typeface="Times New Roman"/>
                          <a:cs typeface="Times New Roman"/>
                        </a:rPr>
                        <a:t>Resisting</a:t>
                      </a:r>
                      <a:r>
                        <a:rPr lang="en-US" sz="2000" b="1" i="1" baseline="0" dirty="0">
                          <a:solidFill>
                            <a:schemeClr val="bg1">
                              <a:lumMod val="65000"/>
                            </a:schemeClr>
                          </a:solidFill>
                          <a:latin typeface="+mn-lt"/>
                          <a:ea typeface="Times New Roman"/>
                          <a:cs typeface="Times New Roman"/>
                        </a:rPr>
                        <a:t> </a:t>
                      </a:r>
                      <a:r>
                        <a:rPr lang="en-US" sz="2000" b="1" i="1" dirty="0">
                          <a:solidFill>
                            <a:schemeClr val="bg1">
                              <a:lumMod val="65000"/>
                            </a:schemeClr>
                          </a:solidFill>
                          <a:latin typeface="+mn-lt"/>
                          <a:ea typeface="Times New Roman"/>
                          <a:cs typeface="Times New Roman"/>
                        </a:rPr>
                        <a:t>Capitalism</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lgn="ctr">
                        <a:spcBef>
                          <a:spcPts val="0"/>
                        </a:spcBef>
                        <a:spcAft>
                          <a:spcPts val="0"/>
                        </a:spcAft>
                      </a:pPr>
                      <a:r>
                        <a:rPr lang="en-US" sz="2000" b="1" i="1" dirty="0">
                          <a:solidFill>
                            <a:schemeClr val="bg1">
                              <a:lumMod val="65000"/>
                            </a:schemeClr>
                          </a:solidFill>
                          <a:latin typeface="+mn-lt"/>
                          <a:ea typeface="Times New Roman"/>
                          <a:cs typeface="Times New Roman"/>
                        </a:rPr>
                        <a:t>Escaping</a:t>
                      </a:r>
                      <a:r>
                        <a:rPr lang="en-US" sz="2000" b="1" i="1" baseline="0" dirty="0">
                          <a:solidFill>
                            <a:schemeClr val="bg1">
                              <a:lumMod val="65000"/>
                            </a:schemeClr>
                          </a:solidFill>
                          <a:latin typeface="+mn-lt"/>
                          <a:ea typeface="Times New Roman"/>
                          <a:cs typeface="Times New Roman"/>
                        </a:rPr>
                        <a:t> </a:t>
                      </a:r>
                      <a:r>
                        <a:rPr lang="en-US" sz="2000" b="1" i="1" dirty="0">
                          <a:solidFill>
                            <a:schemeClr val="bg1">
                              <a:lumMod val="65000"/>
                            </a:schemeClr>
                          </a:solidFill>
                          <a:latin typeface="+mn-lt"/>
                          <a:ea typeface="Times New Roman"/>
                          <a:cs typeface="Times New Roman"/>
                        </a:rPr>
                        <a:t>capitalism</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4"/>
                  </a:ext>
                </a:extLst>
              </a:tr>
            </a:tbl>
          </a:graphicData>
        </a:graphic>
      </p:graphicFrame>
      <p:sp>
        <p:nvSpPr>
          <p:cNvPr id="6" name="TextBox 5"/>
          <p:cNvSpPr txBox="1"/>
          <p:nvPr/>
        </p:nvSpPr>
        <p:spPr>
          <a:xfrm rot="1743576">
            <a:off x="3405941" y="4518099"/>
            <a:ext cx="5020835" cy="892552"/>
          </a:xfrm>
          <a:prstGeom prst="rect">
            <a:avLst/>
          </a:prstGeom>
          <a:noFill/>
        </p:spPr>
        <p:txBody>
          <a:bodyPr wrap="square" lIns="0" rIns="0" rtlCol="0">
            <a:spAutoFit/>
          </a:bodyPr>
          <a:lstStyle/>
          <a:p>
            <a:pPr algn="ctr"/>
            <a:r>
              <a:rPr lang="en-US" sz="3200" b="1" i="1" dirty="0">
                <a:solidFill>
                  <a:srgbClr val="FF0000"/>
                </a:solidFill>
                <a:effectLst>
                  <a:outerShdw blurRad="38100" dist="38100" dir="2700000" algn="tl">
                    <a:srgbClr val="000000"/>
                  </a:outerShdw>
                </a:effectLst>
              </a:rPr>
              <a:t>Eroding Capitalism</a:t>
            </a:r>
          </a:p>
          <a:p>
            <a:pPr algn="ctr"/>
            <a:endParaRPr lang="en-US" sz="2000" b="1" i="1" dirty="0">
              <a:solidFill>
                <a:srgbClr val="FF0000"/>
              </a:solidFill>
            </a:endParaRPr>
          </a:p>
        </p:txBody>
      </p:sp>
    </p:spTree>
    <p:extLst>
      <p:ext uri="{BB962C8B-B14F-4D97-AF65-F5344CB8AC3E}">
        <p14:creationId xmlns:p14="http://schemas.microsoft.com/office/powerpoint/2010/main" val="23481236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1143000"/>
            <a:ext cx="8458200" cy="3616375"/>
          </a:xfrm>
          <a:prstGeom prst="rect">
            <a:avLst/>
          </a:prstGeom>
          <a:solidFill>
            <a:srgbClr val="19434F"/>
          </a:solidFill>
          <a:ln w="38100">
            <a:solidFill>
              <a:schemeClr val="tx1"/>
            </a:solidFill>
          </a:ln>
        </p:spPr>
        <p:txBody>
          <a:bodyPr wrap="square" lIns="274320" tIns="182880" rIns="274320" bIns="457200">
            <a:spAutoFit/>
          </a:bodyPr>
          <a:lstStyle/>
          <a:p>
            <a:pPr algn="ctr">
              <a:spcAft>
                <a:spcPts val="1800"/>
              </a:spcAft>
              <a:defRPr/>
            </a:pPr>
            <a:r>
              <a:rPr lang="en-US" sz="3600" dirty="0">
                <a:solidFill>
                  <a:prstClr val="white"/>
                </a:solidFill>
                <a:effectLst>
                  <a:outerShdw blurRad="38100" dist="38100" dir="2700000" algn="tl">
                    <a:srgbClr val="000000">
                      <a:alpha val="43137"/>
                    </a:srgbClr>
                  </a:outerShdw>
                </a:effectLst>
              </a:rPr>
              <a:t>Three additional issues to be resolved:</a:t>
            </a:r>
          </a:p>
          <a:p>
            <a:pPr marL="742950" indent="-458788">
              <a:spcAft>
                <a:spcPts val="1800"/>
              </a:spcAft>
              <a:buAutoNum type="arabicPeriod"/>
              <a:defRPr/>
            </a:pPr>
            <a:r>
              <a:rPr lang="en-US" sz="2800" u="sng" dirty="0">
                <a:solidFill>
                  <a:prstClr val="white"/>
                </a:solidFill>
                <a:effectLst>
                  <a:outerShdw blurRad="38100" dist="38100" dir="2700000" algn="tl">
                    <a:srgbClr val="000000">
                      <a:alpha val="43137"/>
                    </a:srgbClr>
                  </a:outerShdw>
                </a:effectLst>
              </a:rPr>
              <a:t>The destination</a:t>
            </a:r>
            <a:r>
              <a:rPr lang="en-US" sz="2800" dirty="0">
                <a:solidFill>
                  <a:prstClr val="white"/>
                </a:solidFill>
                <a:effectLst>
                  <a:outerShdw blurRad="38100" dist="38100" dir="2700000" algn="tl">
                    <a:srgbClr val="000000">
                      <a:alpha val="43137"/>
                    </a:srgbClr>
                  </a:outerShdw>
                </a:effectLst>
              </a:rPr>
              <a:t>: what is the alternative? </a:t>
            </a:r>
          </a:p>
          <a:p>
            <a:pPr marL="742950" indent="-458788">
              <a:spcAft>
                <a:spcPts val="1800"/>
              </a:spcAft>
              <a:buAutoNum type="arabicPeriod"/>
              <a:defRPr/>
            </a:pPr>
            <a:r>
              <a:rPr lang="en-US" sz="2800" u="sng" dirty="0">
                <a:solidFill>
                  <a:prstClr val="white"/>
                </a:solidFill>
                <a:effectLst>
                  <a:outerShdw blurRad="38100" dist="38100" dir="2700000" algn="tl">
                    <a:srgbClr val="000000">
                      <a:alpha val="43137"/>
                    </a:srgbClr>
                  </a:outerShdw>
                </a:effectLst>
              </a:rPr>
              <a:t>The theory of the state</a:t>
            </a:r>
            <a:r>
              <a:rPr lang="en-US" sz="2800" dirty="0">
                <a:solidFill>
                  <a:prstClr val="white"/>
                </a:solidFill>
                <a:effectLst>
                  <a:outerShdw blurRad="38100" dist="38100" dir="2700000" algn="tl">
                    <a:srgbClr val="000000">
                      <a:alpha val="43137"/>
                    </a:srgbClr>
                  </a:outerShdw>
                </a:effectLst>
              </a:rPr>
              <a:t>:  Can a capitalist state contribute to eroding capitalism?</a:t>
            </a:r>
          </a:p>
          <a:p>
            <a:pPr marL="742950" indent="-458788">
              <a:spcAft>
                <a:spcPts val="1800"/>
              </a:spcAft>
              <a:buAutoNum type="arabicPeriod"/>
              <a:defRPr/>
            </a:pPr>
            <a:r>
              <a:rPr lang="en-US" sz="2800" u="sng" dirty="0">
                <a:solidFill>
                  <a:prstClr val="white"/>
                </a:solidFill>
                <a:effectLst>
                  <a:outerShdw blurRad="38100" dist="38100" dir="2700000" algn="tl">
                    <a:srgbClr val="000000">
                      <a:alpha val="43137"/>
                    </a:srgbClr>
                  </a:outerShdw>
                </a:effectLst>
              </a:rPr>
              <a:t>Agency</a:t>
            </a:r>
            <a:r>
              <a:rPr lang="en-US" sz="2800" dirty="0">
                <a:solidFill>
                  <a:prstClr val="white"/>
                </a:solidFill>
                <a:effectLst>
                  <a:outerShdw blurRad="38100" dist="38100" dir="2700000" algn="tl">
                    <a:srgbClr val="000000">
                      <a:alpha val="43137"/>
                    </a:srgbClr>
                  </a:outerShdw>
                </a:effectLst>
              </a:rPr>
              <a:t>: Who are collective agents for struggle?</a:t>
            </a:r>
          </a:p>
        </p:txBody>
      </p:sp>
      <p:sp>
        <p:nvSpPr>
          <p:cNvPr id="3" name="TextBox 2"/>
          <p:cNvSpPr txBox="1"/>
          <p:nvPr/>
        </p:nvSpPr>
        <p:spPr>
          <a:xfrm>
            <a:off x="90055" y="19396"/>
            <a:ext cx="3581400" cy="369332"/>
          </a:xfrm>
          <a:prstGeom prst="rect">
            <a:avLst/>
          </a:prstGeom>
          <a:noFill/>
        </p:spPr>
        <p:txBody>
          <a:bodyPr wrap="square" rtlCol="0">
            <a:spAutoFit/>
          </a:bodyPr>
          <a:lstStyle/>
          <a:p>
            <a:r>
              <a:rPr lang="en-US" b="1" dirty="0">
                <a:solidFill>
                  <a:prstClr val="black"/>
                </a:solidFill>
              </a:rPr>
              <a:t>Introduction</a:t>
            </a:r>
          </a:p>
        </p:txBody>
      </p:sp>
    </p:spTree>
    <p:extLst>
      <p:ext uri="{BB962C8B-B14F-4D97-AF65-F5344CB8AC3E}">
        <p14:creationId xmlns:p14="http://schemas.microsoft.com/office/powerpoint/2010/main" val="27947400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204062"/>
            <a:ext cx="7848600" cy="6447919"/>
          </a:xfrm>
          <a:prstGeom prst="rect">
            <a:avLst/>
          </a:prstGeom>
          <a:solidFill>
            <a:srgbClr val="19434F"/>
          </a:solidFill>
          <a:ln w="38100">
            <a:solidFill>
              <a:schemeClr val="tx1"/>
            </a:solidFill>
          </a:ln>
        </p:spPr>
        <p:txBody>
          <a:bodyPr wrap="square" lIns="182880" tIns="182880" rIns="182880" bIns="182880">
            <a:spAutoFit/>
          </a:bodyPr>
          <a:lstStyle/>
          <a:p>
            <a:pPr algn="ctr">
              <a:spcAft>
                <a:spcPts val="1800"/>
              </a:spcAft>
              <a:defRPr/>
            </a:pPr>
            <a:r>
              <a:rPr lang="en-US" sz="4400" b="1" dirty="0">
                <a:solidFill>
                  <a:prstClr val="white"/>
                </a:solidFill>
                <a:effectLst>
                  <a:outerShdw blurRad="38100" dist="38100" dir="2700000" algn="tl">
                    <a:srgbClr val="000000">
                      <a:alpha val="43137"/>
                    </a:srgbClr>
                  </a:outerShdw>
                </a:effectLst>
              </a:rPr>
              <a:t>1. The Destination</a:t>
            </a:r>
          </a:p>
          <a:p>
            <a:pPr marL="457200">
              <a:spcAft>
                <a:spcPts val="1200"/>
              </a:spcAft>
              <a:defRPr/>
            </a:pPr>
            <a:r>
              <a:rPr lang="en-US" sz="3600" dirty="0">
                <a:solidFill>
                  <a:prstClr val="white"/>
                </a:solidFill>
                <a:effectLst>
                  <a:outerShdw blurRad="38100" dist="38100" dir="2700000" algn="tl">
                    <a:srgbClr val="000000">
                      <a:alpha val="43137"/>
                    </a:srgbClr>
                  </a:outerShdw>
                </a:effectLst>
              </a:rPr>
              <a:t>Socialism as radical, heterogeneous </a:t>
            </a:r>
            <a:r>
              <a:rPr lang="en-US" sz="3600" i="1" dirty="0">
                <a:solidFill>
                  <a:prstClr val="white"/>
                </a:solidFill>
                <a:effectLst>
                  <a:outerShdw blurRad="38100" dist="38100" dir="2700000" algn="tl">
                    <a:srgbClr val="000000">
                      <a:alpha val="43137"/>
                    </a:srgbClr>
                  </a:outerShdw>
                </a:effectLst>
              </a:rPr>
              <a:t>economic democracy:</a:t>
            </a:r>
          </a:p>
          <a:p>
            <a:pPr marL="1028700" indent="-571500">
              <a:spcAft>
                <a:spcPts val="1200"/>
              </a:spcAft>
              <a:buFont typeface="Arial" panose="020B0604020202020204" pitchFamily="34" charset="0"/>
              <a:buChar char="•"/>
              <a:defRPr/>
            </a:pPr>
            <a:r>
              <a:rPr lang="en-US" sz="2800" dirty="0">
                <a:solidFill>
                  <a:srgbClr val="19434F"/>
                </a:solidFill>
              </a:rPr>
              <a:t>Replace a </a:t>
            </a:r>
            <a:r>
              <a:rPr lang="en-US" sz="2800" i="1" dirty="0">
                <a:solidFill>
                  <a:srgbClr val="19434F"/>
                </a:solidFill>
              </a:rPr>
              <a:t>market-conforming democracy</a:t>
            </a:r>
            <a:r>
              <a:rPr lang="en-US" sz="2800" dirty="0">
                <a:solidFill>
                  <a:srgbClr val="19434F"/>
                </a:solidFill>
              </a:rPr>
              <a:t> with a </a:t>
            </a:r>
            <a:r>
              <a:rPr lang="en-US" sz="2800" i="1" dirty="0">
                <a:solidFill>
                  <a:srgbClr val="19434F"/>
                </a:solidFill>
              </a:rPr>
              <a:t>democracy-conforming market</a:t>
            </a:r>
          </a:p>
          <a:p>
            <a:pPr marL="1028700" indent="-571500">
              <a:spcAft>
                <a:spcPts val="1200"/>
              </a:spcAft>
              <a:buFont typeface="Arial" panose="020B0604020202020204" pitchFamily="34" charset="0"/>
              <a:buChar char="•"/>
              <a:defRPr/>
            </a:pPr>
            <a:r>
              <a:rPr lang="en-US" sz="2800" dirty="0">
                <a:solidFill>
                  <a:srgbClr val="19434F"/>
                </a:solidFill>
              </a:rPr>
              <a:t>Expand and deepen the cooperative market economy, the social/solidarity economy, and the peer-to-peer collaborative economy</a:t>
            </a:r>
          </a:p>
          <a:p>
            <a:pPr marL="1028700" indent="-571500">
              <a:spcAft>
                <a:spcPts val="1200"/>
              </a:spcAft>
              <a:buFont typeface="Arial" panose="020B0604020202020204" pitchFamily="34" charset="0"/>
              <a:buChar char="•"/>
              <a:defRPr/>
            </a:pPr>
            <a:r>
              <a:rPr lang="en-US" sz="2800" dirty="0">
                <a:solidFill>
                  <a:srgbClr val="19434F"/>
                </a:solidFill>
              </a:rPr>
              <a:t>Protect the commons and expand the array of publicly provided goods and services</a:t>
            </a:r>
          </a:p>
          <a:p>
            <a:pPr marL="1028700" indent="-571500">
              <a:spcAft>
                <a:spcPts val="1800"/>
              </a:spcAft>
              <a:buFont typeface="Arial" panose="020B0604020202020204" pitchFamily="34" charset="0"/>
              <a:buChar char="•"/>
              <a:defRPr/>
            </a:pPr>
            <a:r>
              <a:rPr lang="en-US" sz="2800" dirty="0">
                <a:solidFill>
                  <a:srgbClr val="19434F"/>
                </a:solidFill>
              </a:rPr>
              <a:t>Democratize the corporation</a:t>
            </a:r>
          </a:p>
        </p:txBody>
      </p:sp>
      <p:sp>
        <p:nvSpPr>
          <p:cNvPr id="3" name="TextBox 2"/>
          <p:cNvSpPr txBox="1"/>
          <p:nvPr/>
        </p:nvSpPr>
        <p:spPr>
          <a:xfrm>
            <a:off x="90055" y="19396"/>
            <a:ext cx="3581400" cy="369332"/>
          </a:xfrm>
          <a:prstGeom prst="rect">
            <a:avLst/>
          </a:prstGeom>
          <a:noFill/>
        </p:spPr>
        <p:txBody>
          <a:bodyPr wrap="square" rtlCol="0">
            <a:spAutoFit/>
          </a:bodyPr>
          <a:lstStyle/>
          <a:p>
            <a:r>
              <a:rPr lang="en-US" b="1" dirty="0">
                <a:solidFill>
                  <a:prstClr val="black"/>
                </a:solidFill>
              </a:rPr>
              <a:t>Introduction</a:t>
            </a:r>
          </a:p>
        </p:txBody>
      </p:sp>
    </p:spTree>
    <p:extLst>
      <p:ext uri="{BB962C8B-B14F-4D97-AF65-F5344CB8AC3E}">
        <p14:creationId xmlns:p14="http://schemas.microsoft.com/office/powerpoint/2010/main" val="31567773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204062"/>
            <a:ext cx="7848600" cy="6447919"/>
          </a:xfrm>
          <a:prstGeom prst="rect">
            <a:avLst/>
          </a:prstGeom>
          <a:solidFill>
            <a:srgbClr val="19434F"/>
          </a:solidFill>
          <a:ln w="38100">
            <a:solidFill>
              <a:schemeClr val="tx1"/>
            </a:solidFill>
          </a:ln>
        </p:spPr>
        <p:txBody>
          <a:bodyPr wrap="square" lIns="182880" tIns="182880" rIns="182880" bIns="182880">
            <a:spAutoFit/>
          </a:bodyPr>
          <a:lstStyle/>
          <a:p>
            <a:pPr algn="ctr">
              <a:spcAft>
                <a:spcPts val="1800"/>
              </a:spcAft>
              <a:defRPr/>
            </a:pPr>
            <a:r>
              <a:rPr lang="en-US" sz="4400" b="1" dirty="0">
                <a:solidFill>
                  <a:prstClr val="white"/>
                </a:solidFill>
                <a:effectLst>
                  <a:outerShdw blurRad="38100" dist="38100" dir="2700000" algn="tl">
                    <a:srgbClr val="000000">
                      <a:alpha val="43137"/>
                    </a:srgbClr>
                  </a:outerShdw>
                </a:effectLst>
              </a:rPr>
              <a:t>1. The Destination</a:t>
            </a:r>
          </a:p>
          <a:p>
            <a:pPr marL="457200">
              <a:spcAft>
                <a:spcPts val="1200"/>
              </a:spcAft>
              <a:defRPr/>
            </a:pPr>
            <a:r>
              <a:rPr lang="en-US" sz="3600" dirty="0">
                <a:solidFill>
                  <a:prstClr val="white"/>
                </a:solidFill>
                <a:effectLst>
                  <a:outerShdw blurRad="38100" dist="38100" dir="2700000" algn="tl">
                    <a:srgbClr val="000000">
                      <a:alpha val="43137"/>
                    </a:srgbClr>
                  </a:outerShdw>
                </a:effectLst>
              </a:rPr>
              <a:t>Socialism as radical, heterogeneous </a:t>
            </a:r>
            <a:r>
              <a:rPr lang="en-US" sz="3600" i="1" dirty="0">
                <a:solidFill>
                  <a:prstClr val="white"/>
                </a:solidFill>
                <a:effectLst>
                  <a:outerShdw blurRad="38100" dist="38100" dir="2700000" algn="tl">
                    <a:srgbClr val="000000">
                      <a:alpha val="43137"/>
                    </a:srgbClr>
                  </a:outerShdw>
                </a:effectLst>
              </a:rPr>
              <a:t>economic democracy:</a:t>
            </a:r>
          </a:p>
          <a:p>
            <a:pPr marL="1028700" indent="-571500">
              <a:spcAft>
                <a:spcPts val="1200"/>
              </a:spcAft>
              <a:buFont typeface="Arial" panose="020B0604020202020204" pitchFamily="34" charset="0"/>
              <a:buChar char="•"/>
              <a:defRPr/>
            </a:pPr>
            <a:r>
              <a:rPr lang="en-US" sz="2800" dirty="0">
                <a:solidFill>
                  <a:prstClr val="white"/>
                </a:solidFill>
                <a:effectLst>
                  <a:outerShdw blurRad="38100" dist="38100" dir="2700000" algn="tl">
                    <a:srgbClr val="000000">
                      <a:alpha val="43137"/>
                    </a:srgbClr>
                  </a:outerShdw>
                </a:effectLst>
              </a:rPr>
              <a:t>Replace a </a:t>
            </a:r>
            <a:r>
              <a:rPr lang="en-US" sz="2800" i="1" dirty="0">
                <a:solidFill>
                  <a:prstClr val="white"/>
                </a:solidFill>
                <a:effectLst>
                  <a:outerShdw blurRad="38100" dist="38100" dir="2700000" algn="tl">
                    <a:srgbClr val="000000">
                      <a:alpha val="43137"/>
                    </a:srgbClr>
                  </a:outerShdw>
                </a:effectLst>
              </a:rPr>
              <a:t>market-conforming democracy</a:t>
            </a:r>
            <a:r>
              <a:rPr lang="en-US" sz="2800" dirty="0">
                <a:solidFill>
                  <a:prstClr val="white"/>
                </a:solidFill>
                <a:effectLst>
                  <a:outerShdw blurRad="38100" dist="38100" dir="2700000" algn="tl">
                    <a:srgbClr val="000000">
                      <a:alpha val="43137"/>
                    </a:srgbClr>
                  </a:outerShdw>
                </a:effectLst>
              </a:rPr>
              <a:t> with a </a:t>
            </a:r>
            <a:r>
              <a:rPr lang="en-US" sz="2800" i="1" dirty="0">
                <a:solidFill>
                  <a:prstClr val="white"/>
                </a:solidFill>
                <a:effectLst>
                  <a:outerShdw blurRad="38100" dist="38100" dir="2700000" algn="tl">
                    <a:srgbClr val="000000">
                      <a:alpha val="43137"/>
                    </a:srgbClr>
                  </a:outerShdw>
                </a:effectLst>
              </a:rPr>
              <a:t>democracy-conforming market</a:t>
            </a:r>
          </a:p>
          <a:p>
            <a:pPr marL="1028700" indent="-571500">
              <a:spcAft>
                <a:spcPts val="1200"/>
              </a:spcAft>
              <a:buFont typeface="Arial" panose="020B0604020202020204" pitchFamily="34" charset="0"/>
              <a:buChar char="•"/>
              <a:defRPr/>
            </a:pPr>
            <a:r>
              <a:rPr lang="en-US" sz="2800" dirty="0">
                <a:solidFill>
                  <a:srgbClr val="19434F"/>
                </a:solidFill>
              </a:rPr>
              <a:t>Expand and deepen the cooperative market economy, the social/solidarity economy, and the peer-to-peer collaborative economy</a:t>
            </a:r>
          </a:p>
          <a:p>
            <a:pPr marL="1028700" indent="-571500">
              <a:spcAft>
                <a:spcPts val="1200"/>
              </a:spcAft>
              <a:buFont typeface="Arial" panose="020B0604020202020204" pitchFamily="34" charset="0"/>
              <a:buChar char="•"/>
              <a:defRPr/>
            </a:pPr>
            <a:r>
              <a:rPr lang="en-US" sz="2800" dirty="0">
                <a:solidFill>
                  <a:srgbClr val="19434F"/>
                </a:solidFill>
              </a:rPr>
              <a:t>Protect the commons and expand the array of publicly provided goods and services</a:t>
            </a:r>
          </a:p>
          <a:p>
            <a:pPr marL="1028700" indent="-571500">
              <a:spcAft>
                <a:spcPts val="1800"/>
              </a:spcAft>
              <a:buFont typeface="Arial" panose="020B0604020202020204" pitchFamily="34" charset="0"/>
              <a:buChar char="•"/>
              <a:defRPr/>
            </a:pPr>
            <a:r>
              <a:rPr lang="en-US" sz="2800" dirty="0">
                <a:solidFill>
                  <a:srgbClr val="19434F"/>
                </a:solidFill>
              </a:rPr>
              <a:t>Democratize the corporation</a:t>
            </a:r>
          </a:p>
        </p:txBody>
      </p:sp>
      <p:sp>
        <p:nvSpPr>
          <p:cNvPr id="3" name="TextBox 2"/>
          <p:cNvSpPr txBox="1"/>
          <p:nvPr/>
        </p:nvSpPr>
        <p:spPr>
          <a:xfrm>
            <a:off x="90055" y="19396"/>
            <a:ext cx="3581400" cy="369332"/>
          </a:xfrm>
          <a:prstGeom prst="rect">
            <a:avLst/>
          </a:prstGeom>
          <a:noFill/>
        </p:spPr>
        <p:txBody>
          <a:bodyPr wrap="square" rtlCol="0">
            <a:spAutoFit/>
          </a:bodyPr>
          <a:lstStyle/>
          <a:p>
            <a:r>
              <a:rPr lang="en-US" b="1" dirty="0">
                <a:solidFill>
                  <a:prstClr val="black"/>
                </a:solidFill>
              </a:rPr>
              <a:t>Introduction</a:t>
            </a:r>
          </a:p>
        </p:txBody>
      </p:sp>
    </p:spTree>
    <p:extLst>
      <p:ext uri="{BB962C8B-B14F-4D97-AF65-F5344CB8AC3E}">
        <p14:creationId xmlns:p14="http://schemas.microsoft.com/office/powerpoint/2010/main" val="37181488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204062"/>
            <a:ext cx="7848600" cy="6447919"/>
          </a:xfrm>
          <a:prstGeom prst="rect">
            <a:avLst/>
          </a:prstGeom>
          <a:solidFill>
            <a:srgbClr val="19434F"/>
          </a:solidFill>
          <a:ln w="38100">
            <a:solidFill>
              <a:schemeClr val="tx1"/>
            </a:solidFill>
          </a:ln>
        </p:spPr>
        <p:txBody>
          <a:bodyPr wrap="square" lIns="182880" tIns="182880" rIns="182880" bIns="182880">
            <a:spAutoFit/>
          </a:bodyPr>
          <a:lstStyle/>
          <a:p>
            <a:pPr algn="ctr">
              <a:spcAft>
                <a:spcPts val="1800"/>
              </a:spcAft>
              <a:defRPr/>
            </a:pPr>
            <a:r>
              <a:rPr lang="en-US" sz="4400" b="1" dirty="0">
                <a:solidFill>
                  <a:prstClr val="white"/>
                </a:solidFill>
                <a:effectLst>
                  <a:outerShdw blurRad="38100" dist="38100" dir="2700000" algn="tl">
                    <a:srgbClr val="000000">
                      <a:alpha val="43137"/>
                    </a:srgbClr>
                  </a:outerShdw>
                </a:effectLst>
              </a:rPr>
              <a:t>1. The Destination</a:t>
            </a:r>
          </a:p>
          <a:p>
            <a:pPr marL="457200">
              <a:spcAft>
                <a:spcPts val="1200"/>
              </a:spcAft>
              <a:defRPr/>
            </a:pPr>
            <a:r>
              <a:rPr lang="en-US" sz="3600" dirty="0">
                <a:solidFill>
                  <a:prstClr val="white"/>
                </a:solidFill>
                <a:effectLst>
                  <a:outerShdw blurRad="38100" dist="38100" dir="2700000" algn="tl">
                    <a:srgbClr val="000000">
                      <a:alpha val="43137"/>
                    </a:srgbClr>
                  </a:outerShdw>
                </a:effectLst>
              </a:rPr>
              <a:t>Socialism as radical, heterogeneous </a:t>
            </a:r>
            <a:r>
              <a:rPr lang="en-US" sz="3600" i="1" dirty="0">
                <a:solidFill>
                  <a:prstClr val="white"/>
                </a:solidFill>
                <a:effectLst>
                  <a:outerShdw blurRad="38100" dist="38100" dir="2700000" algn="tl">
                    <a:srgbClr val="000000">
                      <a:alpha val="43137"/>
                    </a:srgbClr>
                  </a:outerShdw>
                </a:effectLst>
              </a:rPr>
              <a:t>economic democracy:</a:t>
            </a:r>
          </a:p>
          <a:p>
            <a:pPr marL="1028700" indent="-571500">
              <a:spcAft>
                <a:spcPts val="1200"/>
              </a:spcAft>
              <a:buFont typeface="Arial" panose="020B0604020202020204" pitchFamily="34" charset="0"/>
              <a:buChar char="•"/>
              <a:defRPr/>
            </a:pPr>
            <a:r>
              <a:rPr lang="en-US" sz="2800" dirty="0">
                <a:solidFill>
                  <a:prstClr val="white"/>
                </a:solidFill>
                <a:effectLst>
                  <a:outerShdw blurRad="38100" dist="38100" dir="2700000" algn="tl">
                    <a:srgbClr val="000000">
                      <a:alpha val="43137"/>
                    </a:srgbClr>
                  </a:outerShdw>
                </a:effectLst>
              </a:rPr>
              <a:t>Replace a </a:t>
            </a:r>
            <a:r>
              <a:rPr lang="en-US" sz="2800" i="1" dirty="0">
                <a:solidFill>
                  <a:prstClr val="white"/>
                </a:solidFill>
                <a:effectLst>
                  <a:outerShdw blurRad="38100" dist="38100" dir="2700000" algn="tl">
                    <a:srgbClr val="000000">
                      <a:alpha val="43137"/>
                    </a:srgbClr>
                  </a:outerShdw>
                </a:effectLst>
              </a:rPr>
              <a:t>market-conforming democracy</a:t>
            </a:r>
            <a:r>
              <a:rPr lang="en-US" sz="2800" dirty="0">
                <a:solidFill>
                  <a:prstClr val="white"/>
                </a:solidFill>
                <a:effectLst>
                  <a:outerShdw blurRad="38100" dist="38100" dir="2700000" algn="tl">
                    <a:srgbClr val="000000">
                      <a:alpha val="43137"/>
                    </a:srgbClr>
                  </a:outerShdw>
                </a:effectLst>
              </a:rPr>
              <a:t> with a </a:t>
            </a:r>
            <a:r>
              <a:rPr lang="en-US" sz="2800" i="1" dirty="0">
                <a:solidFill>
                  <a:prstClr val="white"/>
                </a:solidFill>
                <a:effectLst>
                  <a:outerShdw blurRad="38100" dist="38100" dir="2700000" algn="tl">
                    <a:srgbClr val="000000">
                      <a:alpha val="43137"/>
                    </a:srgbClr>
                  </a:outerShdw>
                </a:effectLst>
              </a:rPr>
              <a:t>democracy-conforming market</a:t>
            </a:r>
          </a:p>
          <a:p>
            <a:pPr marL="1028700" indent="-571500">
              <a:spcAft>
                <a:spcPts val="1200"/>
              </a:spcAft>
              <a:buFont typeface="Arial" panose="020B0604020202020204" pitchFamily="34" charset="0"/>
              <a:buChar char="•"/>
              <a:defRPr/>
            </a:pPr>
            <a:r>
              <a:rPr lang="en-US" sz="2800" dirty="0">
                <a:solidFill>
                  <a:prstClr val="white"/>
                </a:solidFill>
                <a:effectLst>
                  <a:outerShdw blurRad="38100" dist="38100" dir="2700000" algn="tl">
                    <a:srgbClr val="000000">
                      <a:alpha val="43137"/>
                    </a:srgbClr>
                  </a:outerShdw>
                </a:effectLst>
              </a:rPr>
              <a:t>Expand and deepen the cooperative market economy, the social/solidarity economy, and the peer-to-peer collaborative economy</a:t>
            </a:r>
          </a:p>
          <a:p>
            <a:pPr marL="1028700" indent="-571500">
              <a:spcAft>
                <a:spcPts val="1200"/>
              </a:spcAft>
              <a:buFont typeface="Arial" panose="020B0604020202020204" pitchFamily="34" charset="0"/>
              <a:buChar char="•"/>
              <a:defRPr/>
            </a:pPr>
            <a:r>
              <a:rPr lang="en-US" sz="2800" dirty="0">
                <a:solidFill>
                  <a:srgbClr val="19434F"/>
                </a:solidFill>
              </a:rPr>
              <a:t>Protect the commons and expand the array of publicly provided goods and services</a:t>
            </a:r>
          </a:p>
          <a:p>
            <a:pPr marL="1028700" indent="-571500">
              <a:spcAft>
                <a:spcPts val="1800"/>
              </a:spcAft>
              <a:buFont typeface="Arial" panose="020B0604020202020204" pitchFamily="34" charset="0"/>
              <a:buChar char="•"/>
              <a:defRPr/>
            </a:pPr>
            <a:r>
              <a:rPr lang="en-US" sz="2800" dirty="0">
                <a:solidFill>
                  <a:srgbClr val="19434F"/>
                </a:solidFill>
              </a:rPr>
              <a:t>Democratize the corporation</a:t>
            </a:r>
          </a:p>
        </p:txBody>
      </p:sp>
      <p:sp>
        <p:nvSpPr>
          <p:cNvPr id="3" name="TextBox 2"/>
          <p:cNvSpPr txBox="1"/>
          <p:nvPr/>
        </p:nvSpPr>
        <p:spPr>
          <a:xfrm>
            <a:off x="90055" y="19396"/>
            <a:ext cx="3581400" cy="369332"/>
          </a:xfrm>
          <a:prstGeom prst="rect">
            <a:avLst/>
          </a:prstGeom>
          <a:noFill/>
        </p:spPr>
        <p:txBody>
          <a:bodyPr wrap="square" rtlCol="0">
            <a:spAutoFit/>
          </a:bodyPr>
          <a:lstStyle/>
          <a:p>
            <a:r>
              <a:rPr lang="en-US" b="1" dirty="0">
                <a:solidFill>
                  <a:prstClr val="black"/>
                </a:solidFill>
              </a:rPr>
              <a:t>Introduction</a:t>
            </a:r>
          </a:p>
        </p:txBody>
      </p:sp>
    </p:spTree>
    <p:extLst>
      <p:ext uri="{BB962C8B-B14F-4D97-AF65-F5344CB8AC3E}">
        <p14:creationId xmlns:p14="http://schemas.microsoft.com/office/powerpoint/2010/main" val="1662866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204062"/>
            <a:ext cx="7848600" cy="6447919"/>
          </a:xfrm>
          <a:prstGeom prst="rect">
            <a:avLst/>
          </a:prstGeom>
          <a:solidFill>
            <a:srgbClr val="19434F"/>
          </a:solidFill>
          <a:ln w="38100">
            <a:solidFill>
              <a:schemeClr val="tx1"/>
            </a:solidFill>
          </a:ln>
        </p:spPr>
        <p:txBody>
          <a:bodyPr wrap="square" lIns="182880" tIns="182880" rIns="182880" bIns="182880">
            <a:spAutoFit/>
          </a:bodyPr>
          <a:lstStyle/>
          <a:p>
            <a:pPr algn="ctr">
              <a:spcAft>
                <a:spcPts val="1800"/>
              </a:spcAft>
              <a:defRPr/>
            </a:pPr>
            <a:r>
              <a:rPr lang="en-US" sz="4400" b="1" dirty="0">
                <a:solidFill>
                  <a:prstClr val="white"/>
                </a:solidFill>
                <a:effectLst>
                  <a:outerShdw blurRad="38100" dist="38100" dir="2700000" algn="tl">
                    <a:srgbClr val="000000">
                      <a:alpha val="43137"/>
                    </a:srgbClr>
                  </a:outerShdw>
                </a:effectLst>
              </a:rPr>
              <a:t>1. The Destination</a:t>
            </a:r>
          </a:p>
          <a:p>
            <a:pPr marL="457200">
              <a:spcAft>
                <a:spcPts val="1200"/>
              </a:spcAft>
              <a:defRPr/>
            </a:pPr>
            <a:r>
              <a:rPr lang="en-US" sz="3600" dirty="0">
                <a:solidFill>
                  <a:prstClr val="white"/>
                </a:solidFill>
                <a:effectLst>
                  <a:outerShdw blurRad="38100" dist="38100" dir="2700000" algn="tl">
                    <a:srgbClr val="000000">
                      <a:alpha val="43137"/>
                    </a:srgbClr>
                  </a:outerShdw>
                </a:effectLst>
              </a:rPr>
              <a:t>Socialism as radical, heterogeneous </a:t>
            </a:r>
            <a:r>
              <a:rPr lang="en-US" sz="3600" i="1" dirty="0">
                <a:solidFill>
                  <a:prstClr val="white"/>
                </a:solidFill>
                <a:effectLst>
                  <a:outerShdw blurRad="38100" dist="38100" dir="2700000" algn="tl">
                    <a:srgbClr val="000000">
                      <a:alpha val="43137"/>
                    </a:srgbClr>
                  </a:outerShdw>
                </a:effectLst>
              </a:rPr>
              <a:t>economic democracy:</a:t>
            </a:r>
          </a:p>
          <a:p>
            <a:pPr marL="1028700" indent="-571500">
              <a:spcAft>
                <a:spcPts val="1200"/>
              </a:spcAft>
              <a:buFont typeface="Arial" panose="020B0604020202020204" pitchFamily="34" charset="0"/>
              <a:buChar char="•"/>
              <a:defRPr/>
            </a:pPr>
            <a:r>
              <a:rPr lang="en-US" sz="2800" dirty="0">
                <a:solidFill>
                  <a:prstClr val="white"/>
                </a:solidFill>
                <a:effectLst>
                  <a:outerShdw blurRad="38100" dist="38100" dir="2700000" algn="tl">
                    <a:srgbClr val="000000">
                      <a:alpha val="43137"/>
                    </a:srgbClr>
                  </a:outerShdw>
                </a:effectLst>
              </a:rPr>
              <a:t>Replace a </a:t>
            </a:r>
            <a:r>
              <a:rPr lang="en-US" sz="2800" i="1" dirty="0">
                <a:solidFill>
                  <a:prstClr val="white"/>
                </a:solidFill>
                <a:effectLst>
                  <a:outerShdw blurRad="38100" dist="38100" dir="2700000" algn="tl">
                    <a:srgbClr val="000000">
                      <a:alpha val="43137"/>
                    </a:srgbClr>
                  </a:outerShdw>
                </a:effectLst>
              </a:rPr>
              <a:t>market-conforming democracy</a:t>
            </a:r>
            <a:r>
              <a:rPr lang="en-US" sz="2800" dirty="0">
                <a:solidFill>
                  <a:prstClr val="white"/>
                </a:solidFill>
                <a:effectLst>
                  <a:outerShdw blurRad="38100" dist="38100" dir="2700000" algn="tl">
                    <a:srgbClr val="000000">
                      <a:alpha val="43137"/>
                    </a:srgbClr>
                  </a:outerShdw>
                </a:effectLst>
              </a:rPr>
              <a:t> with a </a:t>
            </a:r>
            <a:r>
              <a:rPr lang="en-US" sz="2800" i="1" dirty="0">
                <a:solidFill>
                  <a:prstClr val="white"/>
                </a:solidFill>
                <a:effectLst>
                  <a:outerShdw blurRad="38100" dist="38100" dir="2700000" algn="tl">
                    <a:srgbClr val="000000">
                      <a:alpha val="43137"/>
                    </a:srgbClr>
                  </a:outerShdw>
                </a:effectLst>
              </a:rPr>
              <a:t>democracy-conforming market</a:t>
            </a:r>
          </a:p>
          <a:p>
            <a:pPr marL="1028700" indent="-571500">
              <a:spcAft>
                <a:spcPts val="1200"/>
              </a:spcAft>
              <a:buFont typeface="Arial" panose="020B0604020202020204" pitchFamily="34" charset="0"/>
              <a:buChar char="•"/>
              <a:defRPr/>
            </a:pPr>
            <a:r>
              <a:rPr lang="en-US" sz="2800" dirty="0">
                <a:solidFill>
                  <a:prstClr val="white"/>
                </a:solidFill>
                <a:effectLst>
                  <a:outerShdw blurRad="38100" dist="38100" dir="2700000" algn="tl">
                    <a:srgbClr val="000000">
                      <a:alpha val="43137"/>
                    </a:srgbClr>
                  </a:outerShdw>
                </a:effectLst>
              </a:rPr>
              <a:t>Expand and deepen the cooperative market economy, the social/solidarity economy, and the peer-to-peer collaborative economy</a:t>
            </a:r>
          </a:p>
          <a:p>
            <a:pPr marL="1028700" indent="-571500">
              <a:spcAft>
                <a:spcPts val="1200"/>
              </a:spcAft>
              <a:buFont typeface="Arial" panose="020B0604020202020204" pitchFamily="34" charset="0"/>
              <a:buChar char="•"/>
              <a:defRPr/>
            </a:pPr>
            <a:r>
              <a:rPr lang="en-US" sz="2800" dirty="0">
                <a:solidFill>
                  <a:prstClr val="white"/>
                </a:solidFill>
                <a:effectLst>
                  <a:outerShdw blurRad="38100" dist="38100" dir="2700000" algn="tl">
                    <a:srgbClr val="000000">
                      <a:alpha val="43137"/>
                    </a:srgbClr>
                  </a:outerShdw>
                </a:effectLst>
              </a:rPr>
              <a:t>Protect the commons and expand the array of publicly provided goods and services</a:t>
            </a:r>
          </a:p>
          <a:p>
            <a:pPr marL="1028700" indent="-571500">
              <a:spcAft>
                <a:spcPts val="1800"/>
              </a:spcAft>
              <a:buFont typeface="Arial" panose="020B0604020202020204" pitchFamily="34" charset="0"/>
              <a:buChar char="•"/>
              <a:defRPr/>
            </a:pPr>
            <a:r>
              <a:rPr lang="en-US" sz="2800" dirty="0">
                <a:solidFill>
                  <a:srgbClr val="19434F"/>
                </a:solidFill>
              </a:rPr>
              <a:t>Democratize the corporation</a:t>
            </a:r>
          </a:p>
        </p:txBody>
      </p:sp>
      <p:sp>
        <p:nvSpPr>
          <p:cNvPr id="3" name="TextBox 2"/>
          <p:cNvSpPr txBox="1"/>
          <p:nvPr/>
        </p:nvSpPr>
        <p:spPr>
          <a:xfrm>
            <a:off x="90055" y="19396"/>
            <a:ext cx="3581400" cy="369332"/>
          </a:xfrm>
          <a:prstGeom prst="rect">
            <a:avLst/>
          </a:prstGeom>
          <a:noFill/>
        </p:spPr>
        <p:txBody>
          <a:bodyPr wrap="square" rtlCol="0">
            <a:spAutoFit/>
          </a:bodyPr>
          <a:lstStyle/>
          <a:p>
            <a:r>
              <a:rPr lang="en-US" b="1" dirty="0">
                <a:solidFill>
                  <a:prstClr val="black"/>
                </a:solidFill>
              </a:rPr>
              <a:t>Introduction</a:t>
            </a:r>
          </a:p>
        </p:txBody>
      </p:sp>
    </p:spTree>
    <p:extLst>
      <p:ext uri="{BB962C8B-B14F-4D97-AF65-F5344CB8AC3E}">
        <p14:creationId xmlns:p14="http://schemas.microsoft.com/office/powerpoint/2010/main" val="5814633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204062"/>
            <a:ext cx="7848600" cy="6447919"/>
          </a:xfrm>
          <a:prstGeom prst="rect">
            <a:avLst/>
          </a:prstGeom>
          <a:solidFill>
            <a:srgbClr val="19434F"/>
          </a:solidFill>
          <a:ln w="38100">
            <a:solidFill>
              <a:schemeClr val="tx1"/>
            </a:solidFill>
          </a:ln>
        </p:spPr>
        <p:txBody>
          <a:bodyPr wrap="square" lIns="182880" tIns="182880" rIns="182880" bIns="182880">
            <a:spAutoFit/>
          </a:bodyPr>
          <a:lstStyle/>
          <a:p>
            <a:pPr algn="ctr">
              <a:spcAft>
                <a:spcPts val="1800"/>
              </a:spcAft>
              <a:defRPr/>
            </a:pPr>
            <a:r>
              <a:rPr lang="en-US" sz="4400" b="1" dirty="0">
                <a:solidFill>
                  <a:prstClr val="white"/>
                </a:solidFill>
                <a:effectLst>
                  <a:outerShdw blurRad="38100" dist="38100" dir="2700000" algn="tl">
                    <a:srgbClr val="000000">
                      <a:alpha val="43137"/>
                    </a:srgbClr>
                  </a:outerShdw>
                </a:effectLst>
              </a:rPr>
              <a:t>1. The Destination</a:t>
            </a:r>
          </a:p>
          <a:p>
            <a:pPr marL="457200">
              <a:spcAft>
                <a:spcPts val="1200"/>
              </a:spcAft>
              <a:defRPr/>
            </a:pPr>
            <a:r>
              <a:rPr lang="en-US" sz="3600" dirty="0">
                <a:solidFill>
                  <a:prstClr val="white"/>
                </a:solidFill>
                <a:effectLst>
                  <a:outerShdw blurRad="38100" dist="38100" dir="2700000" algn="tl">
                    <a:srgbClr val="000000">
                      <a:alpha val="43137"/>
                    </a:srgbClr>
                  </a:outerShdw>
                </a:effectLst>
              </a:rPr>
              <a:t>Socialism as radical, heterogeneous </a:t>
            </a:r>
            <a:r>
              <a:rPr lang="en-US" sz="3600" i="1" dirty="0">
                <a:solidFill>
                  <a:prstClr val="white"/>
                </a:solidFill>
                <a:effectLst>
                  <a:outerShdw blurRad="38100" dist="38100" dir="2700000" algn="tl">
                    <a:srgbClr val="000000">
                      <a:alpha val="43137"/>
                    </a:srgbClr>
                  </a:outerShdw>
                </a:effectLst>
              </a:rPr>
              <a:t>economic democracy:</a:t>
            </a:r>
          </a:p>
          <a:p>
            <a:pPr marL="1028700" indent="-571500">
              <a:spcAft>
                <a:spcPts val="1200"/>
              </a:spcAft>
              <a:buFont typeface="Arial" panose="020B0604020202020204" pitchFamily="34" charset="0"/>
              <a:buChar char="•"/>
              <a:defRPr/>
            </a:pPr>
            <a:r>
              <a:rPr lang="en-US" sz="2800" dirty="0">
                <a:solidFill>
                  <a:prstClr val="white"/>
                </a:solidFill>
                <a:effectLst>
                  <a:outerShdw blurRad="38100" dist="38100" dir="2700000" algn="tl">
                    <a:srgbClr val="000000">
                      <a:alpha val="43137"/>
                    </a:srgbClr>
                  </a:outerShdw>
                </a:effectLst>
              </a:rPr>
              <a:t>Replace a </a:t>
            </a:r>
            <a:r>
              <a:rPr lang="en-US" sz="2800" i="1" dirty="0">
                <a:solidFill>
                  <a:prstClr val="white"/>
                </a:solidFill>
                <a:effectLst>
                  <a:outerShdw blurRad="38100" dist="38100" dir="2700000" algn="tl">
                    <a:srgbClr val="000000">
                      <a:alpha val="43137"/>
                    </a:srgbClr>
                  </a:outerShdw>
                </a:effectLst>
              </a:rPr>
              <a:t>market-conforming democracy</a:t>
            </a:r>
            <a:r>
              <a:rPr lang="en-US" sz="2800" dirty="0">
                <a:solidFill>
                  <a:prstClr val="white"/>
                </a:solidFill>
                <a:effectLst>
                  <a:outerShdw blurRad="38100" dist="38100" dir="2700000" algn="tl">
                    <a:srgbClr val="000000">
                      <a:alpha val="43137"/>
                    </a:srgbClr>
                  </a:outerShdw>
                </a:effectLst>
              </a:rPr>
              <a:t> with a </a:t>
            </a:r>
            <a:r>
              <a:rPr lang="en-US" sz="2800" i="1" dirty="0">
                <a:solidFill>
                  <a:prstClr val="white"/>
                </a:solidFill>
                <a:effectLst>
                  <a:outerShdw blurRad="38100" dist="38100" dir="2700000" algn="tl">
                    <a:srgbClr val="000000">
                      <a:alpha val="43137"/>
                    </a:srgbClr>
                  </a:outerShdw>
                </a:effectLst>
              </a:rPr>
              <a:t>democracy-conforming market</a:t>
            </a:r>
          </a:p>
          <a:p>
            <a:pPr marL="1028700" indent="-571500">
              <a:spcAft>
                <a:spcPts val="1200"/>
              </a:spcAft>
              <a:buFont typeface="Arial" panose="020B0604020202020204" pitchFamily="34" charset="0"/>
              <a:buChar char="•"/>
              <a:defRPr/>
            </a:pPr>
            <a:r>
              <a:rPr lang="en-US" sz="2800" dirty="0">
                <a:solidFill>
                  <a:prstClr val="white"/>
                </a:solidFill>
                <a:effectLst>
                  <a:outerShdw blurRad="38100" dist="38100" dir="2700000" algn="tl">
                    <a:srgbClr val="000000">
                      <a:alpha val="43137"/>
                    </a:srgbClr>
                  </a:outerShdw>
                </a:effectLst>
              </a:rPr>
              <a:t>Expand and deepen the cooperative market economy, the social/solidarity economy, and the peer-to-peer collaborative economy</a:t>
            </a:r>
          </a:p>
          <a:p>
            <a:pPr marL="1028700" indent="-571500">
              <a:spcAft>
                <a:spcPts val="1200"/>
              </a:spcAft>
              <a:buFont typeface="Arial" panose="020B0604020202020204" pitchFamily="34" charset="0"/>
              <a:buChar char="•"/>
              <a:defRPr/>
            </a:pPr>
            <a:r>
              <a:rPr lang="en-US" sz="2800" dirty="0">
                <a:solidFill>
                  <a:prstClr val="white"/>
                </a:solidFill>
                <a:effectLst>
                  <a:outerShdw blurRad="38100" dist="38100" dir="2700000" algn="tl">
                    <a:srgbClr val="000000">
                      <a:alpha val="43137"/>
                    </a:srgbClr>
                  </a:outerShdw>
                </a:effectLst>
              </a:rPr>
              <a:t>Protect the commons and expand the array of publicly provided goods and services</a:t>
            </a:r>
          </a:p>
          <a:p>
            <a:pPr marL="1028700" indent="-571500">
              <a:spcAft>
                <a:spcPts val="1800"/>
              </a:spcAft>
              <a:buFont typeface="Arial" panose="020B0604020202020204" pitchFamily="34" charset="0"/>
              <a:buChar char="•"/>
              <a:defRPr/>
            </a:pPr>
            <a:r>
              <a:rPr lang="en-US" sz="2800" dirty="0">
                <a:solidFill>
                  <a:prstClr val="white"/>
                </a:solidFill>
                <a:effectLst>
                  <a:outerShdw blurRad="38100" dist="38100" dir="2700000" algn="tl">
                    <a:srgbClr val="000000">
                      <a:alpha val="43137"/>
                    </a:srgbClr>
                  </a:outerShdw>
                </a:effectLst>
              </a:rPr>
              <a:t>Democratize the corporation</a:t>
            </a:r>
          </a:p>
        </p:txBody>
      </p:sp>
      <p:sp>
        <p:nvSpPr>
          <p:cNvPr id="3" name="TextBox 2"/>
          <p:cNvSpPr txBox="1"/>
          <p:nvPr/>
        </p:nvSpPr>
        <p:spPr>
          <a:xfrm>
            <a:off x="90055" y="19396"/>
            <a:ext cx="3581400" cy="369332"/>
          </a:xfrm>
          <a:prstGeom prst="rect">
            <a:avLst/>
          </a:prstGeom>
          <a:noFill/>
        </p:spPr>
        <p:txBody>
          <a:bodyPr wrap="square" rtlCol="0">
            <a:spAutoFit/>
          </a:bodyPr>
          <a:lstStyle/>
          <a:p>
            <a:r>
              <a:rPr lang="en-US" b="1" dirty="0">
                <a:solidFill>
                  <a:prstClr val="black"/>
                </a:solidFill>
              </a:rPr>
              <a:t>Introduction</a:t>
            </a:r>
          </a:p>
        </p:txBody>
      </p:sp>
    </p:spTree>
    <p:extLst>
      <p:ext uri="{BB962C8B-B14F-4D97-AF65-F5344CB8AC3E}">
        <p14:creationId xmlns:p14="http://schemas.microsoft.com/office/powerpoint/2010/main" val="488565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762000"/>
            <a:ext cx="8458200" cy="5093702"/>
          </a:xfrm>
          <a:prstGeom prst="rect">
            <a:avLst/>
          </a:prstGeom>
          <a:solidFill>
            <a:srgbClr val="153943"/>
          </a:solidFill>
          <a:ln w="38100">
            <a:solidFill>
              <a:schemeClr val="tx1"/>
            </a:solidFill>
          </a:ln>
        </p:spPr>
        <p:txBody>
          <a:bodyPr wrap="square" lIns="365760" tIns="274320" rIns="365760" bIns="365760">
            <a:spAutoFit/>
          </a:bodyPr>
          <a:lstStyle/>
          <a:p>
            <a:pPr algn="ctr">
              <a:spcAft>
                <a:spcPts val="1800"/>
              </a:spcAft>
              <a:defRPr/>
            </a:pPr>
            <a:r>
              <a:rPr lang="en-US" sz="5400" b="1" cap="small" dirty="0">
                <a:solidFill>
                  <a:schemeClr val="bg1"/>
                </a:solidFill>
              </a:rPr>
              <a:t>the central question</a:t>
            </a:r>
          </a:p>
          <a:p>
            <a:pPr marL="403225">
              <a:spcAft>
                <a:spcPts val="1800"/>
              </a:spcAft>
              <a:defRPr/>
            </a:pPr>
            <a:r>
              <a:rPr lang="en-US" sz="4400" dirty="0">
                <a:solidFill>
                  <a:schemeClr val="bg1"/>
                </a:solidFill>
              </a:rPr>
              <a:t>Is it possible to have a viable </a:t>
            </a:r>
            <a:r>
              <a:rPr lang="en-US" sz="4400" u="sng" dirty="0">
                <a:solidFill>
                  <a:schemeClr val="bg1"/>
                </a:solidFill>
              </a:rPr>
              <a:t>strategy</a:t>
            </a:r>
            <a:r>
              <a:rPr lang="en-US" sz="4400" dirty="0">
                <a:solidFill>
                  <a:schemeClr val="bg1"/>
                </a:solidFill>
              </a:rPr>
              <a:t> for transforming and transcending the fundamental structures of capitalism as an economic system?</a:t>
            </a:r>
            <a:endParaRPr lang="en-US" sz="3600" cap="small" dirty="0">
              <a:solidFill>
                <a:schemeClr val="bg1"/>
              </a:solidFill>
            </a:endParaRPr>
          </a:p>
        </p:txBody>
      </p:sp>
    </p:spTree>
    <p:extLst>
      <p:ext uri="{BB962C8B-B14F-4D97-AF65-F5344CB8AC3E}">
        <p14:creationId xmlns:p14="http://schemas.microsoft.com/office/powerpoint/2010/main" val="37829200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1219200"/>
            <a:ext cx="8153400" cy="3216265"/>
          </a:xfrm>
          <a:prstGeom prst="rect">
            <a:avLst/>
          </a:prstGeom>
          <a:solidFill>
            <a:srgbClr val="19434F"/>
          </a:solidFill>
          <a:ln w="38100">
            <a:solidFill>
              <a:schemeClr val="tx1"/>
            </a:solidFill>
          </a:ln>
        </p:spPr>
        <p:txBody>
          <a:bodyPr lIns="274320" tIns="182880" rIns="274320" bIns="457200">
            <a:spAutoFit/>
          </a:bodyPr>
          <a:lstStyle/>
          <a:p>
            <a:pPr algn="ctr">
              <a:spcAft>
                <a:spcPts val="1800"/>
              </a:spcAft>
              <a:defRPr/>
            </a:pPr>
            <a:r>
              <a:rPr lang="en-US" sz="4400" b="1" dirty="0">
                <a:solidFill>
                  <a:prstClr val="white"/>
                </a:solidFill>
                <a:effectLst>
                  <a:outerShdw blurRad="38100" dist="38100" dir="2700000" algn="tl">
                    <a:srgbClr val="000000">
                      <a:alpha val="43137"/>
                    </a:srgbClr>
                  </a:outerShdw>
                </a:effectLst>
              </a:rPr>
              <a:t>2. The Capitalist State</a:t>
            </a:r>
          </a:p>
          <a:p>
            <a:pPr marL="457200">
              <a:spcAft>
                <a:spcPts val="1800"/>
              </a:spcAft>
              <a:defRPr/>
            </a:pPr>
            <a:r>
              <a:rPr lang="en-US" sz="3600" i="1" dirty="0">
                <a:solidFill>
                  <a:prstClr val="white"/>
                </a:solidFill>
                <a:effectLst>
                  <a:outerShdw blurRad="38100" dist="38100" dir="2700000" algn="tl">
                    <a:srgbClr val="000000">
                      <a:alpha val="43137"/>
                    </a:srgbClr>
                  </a:outerShdw>
                </a:effectLst>
              </a:rPr>
              <a:t>Democratizing democracy </a:t>
            </a:r>
            <a:r>
              <a:rPr lang="en-US" sz="3600" dirty="0">
                <a:solidFill>
                  <a:prstClr val="white"/>
                </a:solidFill>
                <a:effectLst>
                  <a:outerShdw blurRad="38100" dist="38100" dir="2700000" algn="tl">
                    <a:srgbClr val="000000">
                      <a:alpha val="43137"/>
                    </a:srgbClr>
                  </a:outerShdw>
                </a:effectLst>
              </a:rPr>
              <a:t>to expand the limits of socialist relations within capitalism.</a:t>
            </a:r>
          </a:p>
        </p:txBody>
      </p:sp>
      <p:sp>
        <p:nvSpPr>
          <p:cNvPr id="3" name="TextBox 2"/>
          <p:cNvSpPr txBox="1"/>
          <p:nvPr/>
        </p:nvSpPr>
        <p:spPr>
          <a:xfrm>
            <a:off x="90055" y="19396"/>
            <a:ext cx="3581400" cy="369332"/>
          </a:xfrm>
          <a:prstGeom prst="rect">
            <a:avLst/>
          </a:prstGeom>
          <a:noFill/>
        </p:spPr>
        <p:txBody>
          <a:bodyPr wrap="square" rtlCol="0">
            <a:spAutoFit/>
          </a:bodyPr>
          <a:lstStyle/>
          <a:p>
            <a:r>
              <a:rPr lang="en-US" b="1" dirty="0">
                <a:solidFill>
                  <a:prstClr val="black"/>
                </a:solidFill>
              </a:rPr>
              <a:t>Introduction</a:t>
            </a:r>
          </a:p>
        </p:txBody>
      </p:sp>
    </p:spTree>
    <p:extLst>
      <p:ext uri="{BB962C8B-B14F-4D97-AF65-F5344CB8AC3E}">
        <p14:creationId xmlns:p14="http://schemas.microsoft.com/office/powerpoint/2010/main" val="40063676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43000" y="1295400"/>
            <a:ext cx="7010400" cy="3216265"/>
          </a:xfrm>
          <a:prstGeom prst="rect">
            <a:avLst/>
          </a:prstGeom>
          <a:solidFill>
            <a:srgbClr val="19434F"/>
          </a:solidFill>
          <a:ln w="38100">
            <a:solidFill>
              <a:schemeClr val="tx1"/>
            </a:solidFill>
          </a:ln>
        </p:spPr>
        <p:txBody>
          <a:bodyPr wrap="square" lIns="274320" tIns="182880" rIns="274320" bIns="457200">
            <a:spAutoFit/>
          </a:bodyPr>
          <a:lstStyle/>
          <a:p>
            <a:pPr algn="ctr">
              <a:spcAft>
                <a:spcPts val="1800"/>
              </a:spcAft>
              <a:defRPr/>
            </a:pPr>
            <a:r>
              <a:rPr lang="en-US" sz="4400" b="1" dirty="0">
                <a:solidFill>
                  <a:prstClr val="white"/>
                </a:solidFill>
                <a:effectLst>
                  <a:outerShdw blurRad="38100" dist="38100" dir="2700000" algn="tl">
                    <a:srgbClr val="000000">
                      <a:alpha val="43137"/>
                    </a:srgbClr>
                  </a:outerShdw>
                </a:effectLst>
              </a:rPr>
              <a:t>3. Agency</a:t>
            </a:r>
          </a:p>
          <a:p>
            <a:pPr marL="457200">
              <a:spcAft>
                <a:spcPts val="1800"/>
              </a:spcAft>
              <a:defRPr/>
            </a:pPr>
            <a:r>
              <a:rPr lang="en-US" sz="3600" dirty="0">
                <a:solidFill>
                  <a:prstClr val="white"/>
                </a:solidFill>
                <a:effectLst>
                  <a:outerShdw blurRad="38100" dist="38100" dir="2700000" algn="tl">
                    <a:srgbClr val="000000">
                      <a:alpha val="43137"/>
                    </a:srgbClr>
                  </a:outerShdw>
                </a:effectLst>
              </a:rPr>
              <a:t>Constructing a </a:t>
            </a:r>
            <a:r>
              <a:rPr lang="en-US" sz="3600" i="1" dirty="0">
                <a:solidFill>
                  <a:prstClr val="white"/>
                </a:solidFill>
                <a:effectLst>
                  <a:outerShdw blurRad="38100" dist="38100" dir="2700000" algn="tl">
                    <a:srgbClr val="000000">
                      <a:alpha val="43137"/>
                    </a:srgbClr>
                  </a:outerShdw>
                </a:effectLst>
              </a:rPr>
              <a:t>democratic egalitarian coalition </a:t>
            </a:r>
            <a:r>
              <a:rPr lang="en-US" sz="3600" dirty="0">
                <a:solidFill>
                  <a:prstClr val="white"/>
                </a:solidFill>
                <a:effectLst>
                  <a:outerShdw blurRad="38100" dist="38100" dir="2700000" algn="tl">
                    <a:srgbClr val="000000">
                      <a:alpha val="43137"/>
                    </a:srgbClr>
                  </a:outerShdw>
                </a:effectLst>
              </a:rPr>
              <a:t>for multilayered collective action. </a:t>
            </a:r>
          </a:p>
        </p:txBody>
      </p:sp>
      <p:sp>
        <p:nvSpPr>
          <p:cNvPr id="3" name="TextBox 2"/>
          <p:cNvSpPr txBox="1"/>
          <p:nvPr/>
        </p:nvSpPr>
        <p:spPr>
          <a:xfrm>
            <a:off x="90055" y="19396"/>
            <a:ext cx="3581400" cy="369332"/>
          </a:xfrm>
          <a:prstGeom prst="rect">
            <a:avLst/>
          </a:prstGeom>
          <a:noFill/>
        </p:spPr>
        <p:txBody>
          <a:bodyPr wrap="square" rtlCol="0">
            <a:spAutoFit/>
          </a:bodyPr>
          <a:lstStyle/>
          <a:p>
            <a:r>
              <a:rPr lang="en-US" b="1" dirty="0">
                <a:solidFill>
                  <a:prstClr val="black"/>
                </a:solidFill>
              </a:rPr>
              <a:t>Introduction</a:t>
            </a:r>
          </a:p>
        </p:txBody>
      </p:sp>
    </p:spTree>
    <p:extLst>
      <p:ext uri="{BB962C8B-B14F-4D97-AF65-F5344CB8AC3E}">
        <p14:creationId xmlns:p14="http://schemas.microsoft.com/office/powerpoint/2010/main" val="38999465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33600" y="2209800"/>
            <a:ext cx="4939145" cy="1754326"/>
          </a:xfrm>
          <a:prstGeom prst="rect">
            <a:avLst/>
          </a:prstGeom>
          <a:solidFill>
            <a:srgbClr val="A20000"/>
          </a:solidFill>
          <a:ln w="38100">
            <a:solidFill>
              <a:schemeClr val="tx1"/>
            </a:solidFill>
          </a:ln>
          <a:scene3d>
            <a:camera prst="orthographicFront"/>
            <a:lightRig rig="threePt" dir="t"/>
          </a:scene3d>
          <a:sp3d>
            <a:bevelT w="330200" h="330200"/>
          </a:sp3d>
        </p:spPr>
        <p:txBody>
          <a:bodyPr wrap="square" lIns="274320" tIns="182880" rIns="274320" bIns="457200">
            <a:spAutoFit/>
          </a:bodyPr>
          <a:lstStyle/>
          <a:p>
            <a:pPr algn="ctr">
              <a:spcAft>
                <a:spcPts val="1800"/>
              </a:spcAft>
              <a:defRPr/>
            </a:pPr>
            <a:r>
              <a:rPr lang="en-US" sz="7200" b="1" i="1" dirty="0">
                <a:solidFill>
                  <a:prstClr val="white"/>
                </a:solidFill>
                <a:effectLst>
                  <a:innerShdw blurRad="63500" dist="50800">
                    <a:prstClr val="black">
                      <a:alpha val="50000"/>
                    </a:prstClr>
                  </a:innerShdw>
                </a:effectLst>
              </a:rPr>
              <a:t>Thanks</a:t>
            </a:r>
          </a:p>
        </p:txBody>
      </p:sp>
      <p:sp>
        <p:nvSpPr>
          <p:cNvPr id="3" name="TextBox 2"/>
          <p:cNvSpPr txBox="1"/>
          <p:nvPr/>
        </p:nvSpPr>
        <p:spPr>
          <a:xfrm>
            <a:off x="90055" y="19396"/>
            <a:ext cx="3581400" cy="369332"/>
          </a:xfrm>
          <a:prstGeom prst="rect">
            <a:avLst/>
          </a:prstGeom>
          <a:noFill/>
        </p:spPr>
        <p:txBody>
          <a:bodyPr wrap="square" rtlCol="0">
            <a:spAutoFit/>
          </a:bodyPr>
          <a:lstStyle/>
          <a:p>
            <a:r>
              <a:rPr lang="en-US" b="1" dirty="0">
                <a:solidFill>
                  <a:prstClr val="black"/>
                </a:solidFill>
              </a:rPr>
              <a:t>Introduction</a:t>
            </a:r>
          </a:p>
        </p:txBody>
      </p:sp>
    </p:spTree>
    <p:extLst>
      <p:ext uri="{BB962C8B-B14F-4D97-AF65-F5344CB8AC3E}">
        <p14:creationId xmlns:p14="http://schemas.microsoft.com/office/powerpoint/2010/main" val="37772012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0055" y="19396"/>
            <a:ext cx="3581400" cy="369332"/>
          </a:xfrm>
          <a:prstGeom prst="rect">
            <a:avLst/>
          </a:prstGeom>
          <a:noFill/>
        </p:spPr>
        <p:txBody>
          <a:bodyPr wrap="square" rtlCol="0">
            <a:spAutoFit/>
          </a:bodyPr>
          <a:lstStyle/>
          <a:p>
            <a:r>
              <a:rPr lang="en-US" b="1" dirty="0">
                <a:solidFill>
                  <a:prstClr val="black"/>
                </a:solidFill>
              </a:rPr>
              <a:t>Introduction</a:t>
            </a:r>
          </a:p>
        </p:txBody>
      </p:sp>
    </p:spTree>
    <p:extLst>
      <p:ext uri="{BB962C8B-B14F-4D97-AF65-F5344CB8AC3E}">
        <p14:creationId xmlns:p14="http://schemas.microsoft.com/office/powerpoint/2010/main" val="13931483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914400"/>
            <a:ext cx="8458200" cy="4693593"/>
          </a:xfrm>
          <a:prstGeom prst="rect">
            <a:avLst/>
          </a:prstGeom>
          <a:solidFill>
            <a:srgbClr val="153943"/>
          </a:solidFill>
          <a:ln w="38100">
            <a:solidFill>
              <a:schemeClr val="tx1"/>
            </a:solidFill>
          </a:ln>
        </p:spPr>
        <p:txBody>
          <a:bodyPr wrap="square" lIns="365760" tIns="274320" rIns="365760" bIns="365760">
            <a:spAutoFit/>
          </a:bodyPr>
          <a:lstStyle/>
          <a:p>
            <a:pPr algn="ctr">
              <a:spcAft>
                <a:spcPts val="1800"/>
              </a:spcAft>
              <a:defRPr/>
            </a:pPr>
            <a:r>
              <a:rPr lang="en-US" sz="4400" b="1" cap="small" dirty="0">
                <a:solidFill>
                  <a:prstClr val="white"/>
                </a:solidFill>
                <a:effectLst>
                  <a:outerShdw blurRad="38100" dist="38100" dir="2700000" algn="tl">
                    <a:srgbClr val="000000">
                      <a:alpha val="43137"/>
                    </a:srgbClr>
                  </a:outerShdw>
                </a:effectLst>
              </a:rPr>
              <a:t>The Problem</a:t>
            </a:r>
          </a:p>
          <a:p>
            <a:pPr>
              <a:defRPr/>
            </a:pPr>
            <a:r>
              <a:rPr lang="en-US" sz="3600" dirty="0">
                <a:solidFill>
                  <a:prstClr val="white"/>
                </a:solidFill>
                <a:effectLst>
                  <a:outerShdw blurRad="38100" dist="38100" dir="2700000" algn="tl">
                    <a:srgbClr val="000000">
                      <a:alpha val="43137"/>
                    </a:srgbClr>
                  </a:outerShdw>
                </a:effectLst>
              </a:rPr>
              <a:t>We live in a world in which capitalism generates enormous harms and yet to most people it seems like the only way of organizing a complex economic system. </a:t>
            </a:r>
          </a:p>
          <a:p>
            <a:pPr marL="280988">
              <a:defRPr/>
            </a:pPr>
            <a:endParaRPr lang="en-US" sz="3200" dirty="0">
              <a:solidFill>
                <a:prstClr val="white"/>
              </a:solidFill>
              <a:effectLst>
                <a:outerShdw blurRad="38100" dist="38100" dir="2700000" algn="tl">
                  <a:srgbClr val="000000">
                    <a:alpha val="43137"/>
                  </a:srgbClr>
                </a:outerShdw>
              </a:effectLst>
            </a:endParaRPr>
          </a:p>
          <a:p>
            <a:pPr marL="796925">
              <a:defRPr/>
            </a:pPr>
            <a:endParaRPr lang="en-US" sz="2800" dirty="0">
              <a:solidFill>
                <a:prstClr val="white"/>
              </a:solidFill>
              <a:effectLst>
                <a:outerShdw blurRad="38100" dist="38100" dir="2700000" algn="tl">
                  <a:srgbClr val="000000">
                    <a:alpha val="43137"/>
                  </a:srgbClr>
                </a:outerShdw>
              </a:effectLst>
            </a:endParaRPr>
          </a:p>
        </p:txBody>
      </p:sp>
      <p:sp>
        <p:nvSpPr>
          <p:cNvPr id="3" name="TextBox 2"/>
          <p:cNvSpPr txBox="1"/>
          <p:nvPr/>
        </p:nvSpPr>
        <p:spPr>
          <a:xfrm>
            <a:off x="90055" y="19396"/>
            <a:ext cx="3581400" cy="369332"/>
          </a:xfrm>
          <a:prstGeom prst="rect">
            <a:avLst/>
          </a:prstGeom>
          <a:noFill/>
        </p:spPr>
        <p:txBody>
          <a:bodyPr wrap="square" rtlCol="0">
            <a:spAutoFit/>
          </a:bodyPr>
          <a:lstStyle/>
          <a:p>
            <a:r>
              <a:rPr lang="en-US" b="1" dirty="0">
                <a:solidFill>
                  <a:prstClr val="black"/>
                </a:solidFill>
              </a:rPr>
              <a:t>Introduction</a:t>
            </a:r>
          </a:p>
        </p:txBody>
      </p:sp>
    </p:spTree>
    <p:extLst>
      <p:ext uri="{BB962C8B-B14F-4D97-AF65-F5344CB8AC3E}">
        <p14:creationId xmlns:p14="http://schemas.microsoft.com/office/powerpoint/2010/main" val="9258284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990600"/>
            <a:ext cx="8763000" cy="3985706"/>
          </a:xfrm>
          <a:prstGeom prst="rect">
            <a:avLst/>
          </a:prstGeom>
          <a:solidFill>
            <a:srgbClr val="153943"/>
          </a:solidFill>
          <a:ln w="38100">
            <a:solidFill>
              <a:schemeClr val="tx1"/>
            </a:solidFill>
          </a:ln>
        </p:spPr>
        <p:txBody>
          <a:bodyPr wrap="square" lIns="365760" tIns="274320" rIns="274320" bIns="365760">
            <a:spAutoFit/>
          </a:bodyPr>
          <a:lstStyle/>
          <a:p>
            <a:pPr algn="ctr">
              <a:spcAft>
                <a:spcPts val="1800"/>
              </a:spcAft>
              <a:defRPr/>
            </a:pPr>
            <a:r>
              <a:rPr lang="en-US" sz="4400" b="1" cap="small" dirty="0">
                <a:solidFill>
                  <a:schemeClr val="bg1"/>
                </a:solidFill>
              </a:rPr>
              <a:t>Four Tasks</a:t>
            </a:r>
          </a:p>
          <a:p>
            <a:pPr marL="800100" indent="-742950">
              <a:spcAft>
                <a:spcPts val="1200"/>
              </a:spcAft>
              <a:buAutoNum type="arabicPeriod"/>
              <a:defRPr/>
            </a:pPr>
            <a:r>
              <a:rPr lang="en-US" sz="3200" dirty="0">
                <a:solidFill>
                  <a:schemeClr val="bg1"/>
                </a:solidFill>
              </a:rPr>
              <a:t>Normative foundations </a:t>
            </a:r>
          </a:p>
          <a:p>
            <a:pPr marL="800100" indent="-742950">
              <a:spcAft>
                <a:spcPts val="1200"/>
              </a:spcAft>
              <a:buAutoNum type="arabicPeriod"/>
              <a:defRPr/>
            </a:pPr>
            <a:r>
              <a:rPr lang="en-US" sz="3200" dirty="0">
                <a:solidFill>
                  <a:schemeClr val="bg1"/>
                </a:solidFill>
              </a:rPr>
              <a:t>Diagnosis and critique of capitalism</a:t>
            </a:r>
          </a:p>
          <a:p>
            <a:pPr marL="800100" indent="-742950">
              <a:spcAft>
                <a:spcPts val="1200"/>
              </a:spcAft>
              <a:buAutoNum type="arabicPeriod"/>
              <a:defRPr/>
            </a:pPr>
            <a:r>
              <a:rPr lang="en-US" sz="3200" dirty="0">
                <a:solidFill>
                  <a:schemeClr val="bg1"/>
                </a:solidFill>
              </a:rPr>
              <a:t>Alternatives</a:t>
            </a:r>
          </a:p>
          <a:p>
            <a:pPr marL="742950" indent="-742950">
              <a:spcAft>
                <a:spcPts val="600"/>
              </a:spcAft>
              <a:buAutoNum type="arabicPeriod"/>
              <a:defRPr/>
            </a:pPr>
            <a:r>
              <a:rPr lang="en-US" sz="3200" dirty="0">
                <a:solidFill>
                  <a:schemeClr val="bg1"/>
                </a:solidFill>
              </a:rPr>
              <a:t>Transformation: </a:t>
            </a:r>
            <a:r>
              <a:rPr lang="en-US" sz="3000" i="1" dirty="0">
                <a:solidFill>
                  <a:schemeClr val="bg1"/>
                </a:solidFill>
              </a:rPr>
              <a:t>how to get form here to there</a:t>
            </a:r>
            <a:r>
              <a:rPr lang="en-US" sz="3000" dirty="0">
                <a:solidFill>
                  <a:schemeClr val="bg1"/>
                </a:solidFill>
              </a:rPr>
              <a:t>.</a:t>
            </a:r>
          </a:p>
        </p:txBody>
      </p:sp>
    </p:spTree>
    <p:extLst>
      <p:ext uri="{BB962C8B-B14F-4D97-AF65-F5344CB8AC3E}">
        <p14:creationId xmlns:p14="http://schemas.microsoft.com/office/powerpoint/2010/main" val="1383203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52400" y="395156"/>
            <a:ext cx="8839200" cy="6186488"/>
          </a:xfrm>
          <a:prstGeom prst="rect">
            <a:avLst/>
          </a:prstGeom>
          <a:solidFill>
            <a:schemeClr val="tx1"/>
          </a:solidFill>
          <a:ln w="28575" algn="ctr">
            <a:solidFill>
              <a:srgbClr val="000000"/>
            </a:solidFill>
            <a:miter lim="800000"/>
            <a:headEnd/>
            <a:tailEnd/>
          </a:ln>
          <a:effectLst/>
        </p:spPr>
        <p:txBody>
          <a:bodyPr wrap="square">
            <a:spAutoFit/>
          </a:bodyPr>
          <a:lstStyle/>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p:txBody>
      </p:sp>
      <p:graphicFrame>
        <p:nvGraphicFramePr>
          <p:cNvPr id="5" name="Table 4"/>
          <p:cNvGraphicFramePr>
            <a:graphicFrameLocks noGrp="1"/>
          </p:cNvGraphicFramePr>
          <p:nvPr>
            <p:extLst>
              <p:ext uri="{D42A27DB-BD31-4B8C-83A1-F6EECF244321}">
                <p14:modId xmlns:p14="http://schemas.microsoft.com/office/powerpoint/2010/main" val="2737084700"/>
              </p:ext>
            </p:extLst>
          </p:nvPr>
        </p:nvGraphicFramePr>
        <p:xfrm>
          <a:off x="381000" y="609601"/>
          <a:ext cx="8305801" cy="5333997"/>
        </p:xfrm>
        <a:graphic>
          <a:graphicData uri="http://schemas.openxmlformats.org/drawingml/2006/table">
            <a:tbl>
              <a:tblPr/>
              <a:tblGrid>
                <a:gridCol w="1828800">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2479439">
                  <a:extLst>
                    <a:ext uri="{9D8B030D-6E8A-4147-A177-3AD203B41FA5}">
                      <a16:colId xmlns:a16="http://schemas.microsoft.com/office/drawing/2014/main" val="20002"/>
                    </a:ext>
                  </a:extLst>
                </a:gridCol>
                <a:gridCol w="2397362">
                  <a:extLst>
                    <a:ext uri="{9D8B030D-6E8A-4147-A177-3AD203B41FA5}">
                      <a16:colId xmlns:a16="http://schemas.microsoft.com/office/drawing/2014/main" val="20003"/>
                    </a:ext>
                  </a:extLst>
                </a:gridCol>
              </a:tblGrid>
              <a:tr h="1028027">
                <a:tc gridSpan="4">
                  <a:txBody>
                    <a:bodyPr/>
                    <a:lstStyle/>
                    <a:p>
                      <a:pPr marL="0" marR="0" algn="ctr">
                        <a:spcBef>
                          <a:spcPts val="0"/>
                        </a:spcBef>
                        <a:spcAft>
                          <a:spcPts val="0"/>
                        </a:spcAft>
                      </a:pPr>
                      <a:r>
                        <a:rPr lang="en-US" sz="4400" b="1" dirty="0">
                          <a:solidFill>
                            <a:schemeClr val="bg1"/>
                          </a:solidFill>
                          <a:effectLst>
                            <a:outerShdw blurRad="38100" dist="38100" dir="2700000" algn="tl">
                              <a:srgbClr val="000000">
                                <a:alpha val="43137"/>
                              </a:srgbClr>
                            </a:outerShdw>
                          </a:effectLst>
                          <a:latin typeface="+mn-lt"/>
                          <a:ea typeface="Times New Roman"/>
                          <a:cs typeface="Times New Roman"/>
                        </a:rPr>
                        <a:t>Strategic logics of Anti-Capitalism</a:t>
                      </a:r>
                    </a:p>
                  </a:txBody>
                  <a:tcPr marL="68580" marR="68580" marT="0" marB="0">
                    <a:lnL>
                      <a:noFill/>
                    </a:lnL>
                    <a:lnR>
                      <a:noFill/>
                    </a:lnR>
                    <a:lnT>
                      <a:noFill/>
                    </a:lnT>
                    <a:lnB>
                      <a:noFill/>
                    </a:lnB>
                    <a:lnTlToBr w="12700" cmpd="sng">
                      <a:noFill/>
                      <a:prstDash val="solid"/>
                    </a:lnTlToBr>
                    <a:lnBlToTr w="12700" cmpd="sng">
                      <a:noFill/>
                      <a:prstDash val="solid"/>
                    </a:lnBlToTr>
                  </a:tcPr>
                </a:tc>
                <a:tc hMerge="1">
                  <a:txBody>
                    <a:bodyPr/>
                    <a:lstStyle/>
                    <a:p>
                      <a:pPr marL="0" marR="0" algn="l">
                        <a:spcBef>
                          <a:spcPts val="0"/>
                        </a:spcBef>
                        <a:spcAft>
                          <a:spcPts val="0"/>
                        </a:spcAft>
                      </a:pPr>
                      <a:endParaRPr lang="en-US" sz="1600" dirty="0">
                        <a:latin typeface="+mn-lt"/>
                        <a:ea typeface="Times New Roman"/>
                        <a:cs typeface="Times New Roman"/>
                      </a:endParaRPr>
                    </a:p>
                  </a:txBody>
                  <a:tcPr marL="68580" marR="68580" marT="0" marB="0">
                    <a:lnL>
                      <a:noFill/>
                    </a:lnL>
                    <a:lnR>
                      <a:noFill/>
                    </a:lnR>
                    <a:lnT>
                      <a:noFill/>
                    </a:lnT>
                    <a:lnB>
                      <a:noFill/>
                    </a:lnB>
                  </a:tcPr>
                </a:tc>
                <a:tc hMerge="1">
                  <a:txBody>
                    <a:bodyPr/>
                    <a:lstStyle/>
                    <a:p>
                      <a:pPr marL="0" marR="0" algn="ctr">
                        <a:spcBef>
                          <a:spcPts val="0"/>
                        </a:spcBef>
                        <a:spcAft>
                          <a:spcPts val="0"/>
                        </a:spcAft>
                      </a:pPr>
                      <a:endParaRPr lang="en-US" sz="1600" dirty="0">
                        <a:solidFill>
                          <a:schemeClr val="bg1"/>
                        </a:solidFill>
                        <a:latin typeface="+mn-lt"/>
                        <a:ea typeface="Times New Roman"/>
                        <a:cs typeface="Times New Roman"/>
                      </a:endParaRPr>
                    </a:p>
                  </a:txBody>
                  <a:tcPr marL="68580" marR="68580" marT="0" marB="0" anchor="ctr">
                    <a:lnL>
                      <a:noFill/>
                    </a:lnL>
                    <a:lnR>
                      <a:noFill/>
                    </a:lnR>
                    <a:lnT>
                      <a:noFill/>
                    </a:lnT>
                    <a:lnB w="28575"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1028028">
                <a:tc>
                  <a:txBody>
                    <a:bodyPr/>
                    <a:lstStyle/>
                    <a:p>
                      <a:pPr marL="0" marR="0" algn="l">
                        <a:spcBef>
                          <a:spcPts val="0"/>
                        </a:spcBef>
                        <a:spcAft>
                          <a:spcPts val="0"/>
                        </a:spcAft>
                      </a:pPr>
                      <a:endParaRPr lang="en-US" sz="1600" dirty="0">
                        <a:latin typeface="+mn-lt"/>
                        <a:ea typeface="Times New Roman"/>
                        <a:cs typeface="Times New Roman"/>
                      </a:endParaRPr>
                    </a:p>
                  </a:txBody>
                  <a:tcPr marL="68580" marR="68580" marT="0" marB="0">
                    <a:lnL>
                      <a:noFill/>
                    </a:lnL>
                    <a:lnR>
                      <a:noFill/>
                    </a:lnR>
                    <a:lnT>
                      <a:noFill/>
                    </a:lnT>
                    <a:lnB>
                      <a:noFill/>
                    </a:lnB>
                  </a:tcPr>
                </a:tc>
                <a:tc>
                  <a:txBody>
                    <a:bodyPr/>
                    <a:lstStyle/>
                    <a:p>
                      <a:pPr marL="0" marR="0" algn="l">
                        <a:spcBef>
                          <a:spcPts val="0"/>
                        </a:spcBef>
                        <a:spcAft>
                          <a:spcPts val="0"/>
                        </a:spcAft>
                      </a:pPr>
                      <a:endParaRPr lang="en-US" sz="1800" dirty="0">
                        <a:latin typeface="+mn-lt"/>
                        <a:ea typeface="Times New Roman"/>
                        <a:cs typeface="Times New Roman"/>
                      </a:endParaRPr>
                    </a:p>
                  </a:txBody>
                  <a:tcPr marL="68580" marR="68580" marT="0" marB="0">
                    <a:lnL>
                      <a:noFill/>
                    </a:lnL>
                    <a:lnR>
                      <a:noFill/>
                    </a:lnR>
                    <a:lnT>
                      <a:noFill/>
                    </a:lnT>
                    <a:lnB>
                      <a:noFill/>
                    </a:lnB>
                  </a:tcPr>
                </a:tc>
                <a:tc gridSpan="2">
                  <a:txBody>
                    <a:bodyPr/>
                    <a:lstStyle/>
                    <a:p>
                      <a:pPr marL="0" marR="0" algn="ctr">
                        <a:spcBef>
                          <a:spcPts val="0"/>
                        </a:spcBef>
                        <a:spcAft>
                          <a:spcPts val="0"/>
                        </a:spcAft>
                      </a:pPr>
                      <a:r>
                        <a:rPr lang="en-US" sz="2800" b="1" i="1" baseline="0" dirty="0">
                          <a:solidFill>
                            <a:schemeClr val="bg1"/>
                          </a:solidFill>
                          <a:effectLst>
                            <a:outerShdw blurRad="38100" dist="38100" dir="2700000" algn="tl">
                              <a:srgbClr val="000000">
                                <a:alpha val="43137"/>
                              </a:srgbClr>
                            </a:outerShdw>
                          </a:effectLst>
                          <a:latin typeface="+mn-lt"/>
                          <a:ea typeface="Times New Roman"/>
                          <a:cs typeface="Times New Roman"/>
                        </a:rPr>
                        <a:t>Goal of Strategy</a:t>
                      </a:r>
                      <a:endParaRPr lang="en-US" sz="2800" b="1" i="1" dirty="0">
                        <a:solidFill>
                          <a:schemeClr val="bg1"/>
                        </a:solidFill>
                        <a:effectLst>
                          <a:outerShdw blurRad="38100" dist="38100" dir="2700000" algn="tl">
                            <a:srgbClr val="000000">
                              <a:alpha val="43137"/>
                            </a:srgbClr>
                          </a:outerShdw>
                        </a:effectLst>
                        <a:latin typeface="+mn-lt"/>
                        <a:ea typeface="Times New Roman"/>
                        <a:cs typeface="Times New Roman"/>
                      </a:endParaRPr>
                    </a:p>
                  </a:txBody>
                  <a:tcPr marL="68580" marR="68580" marT="0" marB="0" anchor="ctr">
                    <a:lnL>
                      <a:noFill/>
                    </a:lnL>
                    <a:lnR>
                      <a:noFill/>
                    </a:lnR>
                    <a:lnT w="12700" cap="flat" cmpd="sng" algn="ctr">
                      <a:noFill/>
                      <a:prstDash val="solid"/>
                      <a:round/>
                      <a:headEnd type="none" w="med" len="med"/>
                      <a:tailEnd type="none" w="med" len="med"/>
                    </a:lnT>
                    <a:lnB w="28575"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1"/>
                  </a:ext>
                </a:extLst>
              </a:tr>
              <a:tr h="1028028">
                <a:tc>
                  <a:txBody>
                    <a:bodyPr/>
                    <a:lstStyle/>
                    <a:p>
                      <a:pPr marL="0" marR="0" algn="l">
                        <a:spcBef>
                          <a:spcPts val="0"/>
                        </a:spcBef>
                        <a:spcAft>
                          <a:spcPts val="0"/>
                        </a:spcAft>
                      </a:pPr>
                      <a:endParaRPr lang="en-US" sz="1600">
                        <a:latin typeface="+mn-lt"/>
                        <a:ea typeface="Times New Roman"/>
                        <a:cs typeface="Times New Roman"/>
                      </a:endParaRPr>
                    </a:p>
                  </a:txBody>
                  <a:tcPr marL="68580" marR="68580" marT="0" marB="0">
                    <a:lnL>
                      <a:noFill/>
                    </a:lnL>
                    <a:lnR>
                      <a:noFill/>
                    </a:lnR>
                    <a:lnT>
                      <a:noFill/>
                    </a:lnT>
                    <a:lnB>
                      <a:noFill/>
                    </a:lnB>
                  </a:tcPr>
                </a:tc>
                <a:tc>
                  <a:txBody>
                    <a:bodyPr/>
                    <a:lstStyle/>
                    <a:p>
                      <a:pPr marL="0" marR="0" algn="l">
                        <a:spcBef>
                          <a:spcPts val="0"/>
                        </a:spcBef>
                        <a:spcAft>
                          <a:spcPts val="0"/>
                        </a:spcAft>
                      </a:pPr>
                      <a:endParaRPr lang="en-US" sz="1600" dirty="0">
                        <a:latin typeface="+mn-lt"/>
                        <a:ea typeface="Times New Roman"/>
                        <a:cs typeface="Times New Roman"/>
                      </a:endParaRPr>
                    </a:p>
                  </a:txBody>
                  <a:tcPr marL="68580" marR="68580" marT="0" marB="0">
                    <a:lnL>
                      <a:noFill/>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0" dirty="0">
                          <a:solidFill>
                            <a:srgbClr val="3A669C"/>
                          </a:solidFill>
                          <a:effectLst/>
                          <a:latin typeface="+mn-lt"/>
                          <a:ea typeface="Times New Roman"/>
                          <a:cs typeface="Times New Roman"/>
                        </a:rPr>
                        <a:t>Neutralizing </a:t>
                      </a:r>
                    </a:p>
                    <a:p>
                      <a:pPr marL="0" marR="0" algn="ctr">
                        <a:spcBef>
                          <a:spcPts val="0"/>
                        </a:spcBef>
                        <a:spcAft>
                          <a:spcPts val="600"/>
                        </a:spcAft>
                      </a:pPr>
                      <a:r>
                        <a:rPr lang="en-US" sz="2400" b="0" dirty="0">
                          <a:solidFill>
                            <a:srgbClr val="3A669C"/>
                          </a:solidFill>
                          <a:effectLst/>
                          <a:latin typeface="+mn-lt"/>
                          <a:ea typeface="Times New Roman"/>
                          <a:cs typeface="Times New Roman"/>
                        </a:rPr>
                        <a:t>harms </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3A669C"/>
                    </a:solidFill>
                  </a:tcPr>
                </a:tc>
                <a:tc>
                  <a:txBody>
                    <a:bodyPr/>
                    <a:lstStyle/>
                    <a:p>
                      <a:pPr marL="0" marR="0" algn="ctr">
                        <a:spcBef>
                          <a:spcPts val="0"/>
                        </a:spcBef>
                        <a:spcAft>
                          <a:spcPts val="600"/>
                        </a:spcAft>
                      </a:pPr>
                      <a:r>
                        <a:rPr lang="en-US" sz="2400" b="0" dirty="0">
                          <a:solidFill>
                            <a:srgbClr val="3A669C"/>
                          </a:solidFill>
                          <a:effectLst/>
                          <a:latin typeface="+mn-lt"/>
                          <a:ea typeface="Times New Roman"/>
                          <a:cs typeface="Times New Roman"/>
                        </a:rPr>
                        <a:t>Transcending structures</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3A669C"/>
                    </a:solidFill>
                  </a:tcPr>
                </a:tc>
                <a:extLst>
                  <a:ext uri="{0D108BD9-81ED-4DB2-BD59-A6C34878D82A}">
                    <a16:rowId xmlns:a16="http://schemas.microsoft.com/office/drawing/2014/main" val="10002"/>
                  </a:ext>
                </a:extLst>
              </a:tr>
              <a:tr h="1111524">
                <a:tc rowSpan="2">
                  <a:txBody>
                    <a:bodyPr/>
                    <a:lstStyle/>
                    <a:p>
                      <a:pPr marL="171450" marR="0" indent="0" algn="l">
                        <a:spcBef>
                          <a:spcPts val="0"/>
                        </a:spcBef>
                        <a:spcAft>
                          <a:spcPts val="0"/>
                        </a:spcAft>
                      </a:pPr>
                      <a:r>
                        <a:rPr lang="en-US" sz="2800" b="1" i="1" dirty="0">
                          <a:solidFill>
                            <a:schemeClr val="bg1"/>
                          </a:solidFill>
                          <a:latin typeface="+mn-lt"/>
                          <a:ea typeface="Times New Roman"/>
                          <a:cs typeface="Times New Roman"/>
                        </a:rPr>
                        <a:t>Primary locus of strategy</a:t>
                      </a:r>
                      <a:endParaRPr lang="en-US" sz="2800" b="1" dirty="0">
                        <a:solidFill>
                          <a:schemeClr val="bg1"/>
                        </a:solidFill>
                        <a:latin typeface="+mn-lt"/>
                        <a:ea typeface="Times New Roman"/>
                        <a:cs typeface="Times New Roman"/>
                      </a:endParaRPr>
                    </a:p>
                  </a:txBody>
                  <a:tcPr marL="68580" marR="68580" marT="0" marB="0" anchor="ctr">
                    <a:lnL>
                      <a:noFill/>
                    </a:lnL>
                    <a:lnR w="28575"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2400" b="0" dirty="0">
                          <a:solidFill>
                            <a:srgbClr val="3A669C"/>
                          </a:solidFill>
                          <a:effectLst/>
                          <a:latin typeface="+mn-lt"/>
                          <a:ea typeface="Times New Roman"/>
                          <a:cs typeface="Times New Roman"/>
                        </a:rPr>
                        <a:t>The state</a:t>
                      </a:r>
                      <a:endParaRPr lang="en-US" sz="2000" b="0" dirty="0">
                        <a:solidFill>
                          <a:srgbClr val="3A669C"/>
                        </a:solidFill>
                        <a:effectLst/>
                        <a:latin typeface="+mn-lt"/>
                        <a:ea typeface="Times New Roman"/>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3A669C"/>
                    </a:solidFill>
                  </a:tcPr>
                </a:tc>
                <a:tc>
                  <a:txBody>
                    <a:bodyPr/>
                    <a:lstStyle/>
                    <a:p>
                      <a:pPr marL="0" marR="0" algn="ctr">
                        <a:spcBef>
                          <a:spcPts val="0"/>
                        </a:spcBef>
                        <a:spcAft>
                          <a:spcPts val="0"/>
                        </a:spcAft>
                      </a:pPr>
                      <a:r>
                        <a:rPr lang="en-US" sz="2000" b="1" i="1" dirty="0">
                          <a:solidFill>
                            <a:schemeClr val="bg1"/>
                          </a:solidFill>
                          <a:latin typeface="+mn-lt"/>
                          <a:ea typeface="Times New Roman"/>
                          <a:cs typeface="Times New Roman"/>
                        </a:rPr>
                        <a:t>Taming capitalism</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b="1" i="1" dirty="0">
                          <a:solidFill>
                            <a:schemeClr val="bg1"/>
                          </a:solidFill>
                          <a:latin typeface="+mn-lt"/>
                          <a:ea typeface="Times New Roman"/>
                          <a:cs typeface="Times New Roman"/>
                        </a:rPr>
                        <a:t>Smashing Capitalism</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138390">
                <a:tc vMerge="1">
                  <a:txBody>
                    <a:bodyPr/>
                    <a:lstStyle/>
                    <a:p>
                      <a:endParaRPr lang="en-US"/>
                    </a:p>
                  </a:txBody>
                  <a:tcPr/>
                </a:tc>
                <a:tc>
                  <a:txBody>
                    <a:bodyPr/>
                    <a:lstStyle/>
                    <a:p>
                      <a:pPr marL="0" marR="0" algn="ctr">
                        <a:spcBef>
                          <a:spcPts val="0"/>
                        </a:spcBef>
                        <a:spcAft>
                          <a:spcPts val="0"/>
                        </a:spcAft>
                      </a:pPr>
                      <a:r>
                        <a:rPr lang="en-US" sz="2400" b="1" i="1" dirty="0">
                          <a:solidFill>
                            <a:srgbClr val="3A669C"/>
                          </a:solidFill>
                          <a:effectLst/>
                          <a:latin typeface="+mn-lt"/>
                          <a:ea typeface="Times New Roman"/>
                          <a:cs typeface="Times New Roman"/>
                        </a:rPr>
                        <a:t>Civil Society</a:t>
                      </a:r>
                      <a:endParaRPr lang="en-US" sz="2400" i="1" dirty="0">
                        <a:solidFill>
                          <a:srgbClr val="3A669C"/>
                        </a:solidFill>
                        <a:effectLst/>
                        <a:latin typeface="+mn-lt"/>
                        <a:ea typeface="Times New Roman"/>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3A669C"/>
                    </a:solidFill>
                  </a:tcPr>
                </a:tc>
                <a:tc>
                  <a:txBody>
                    <a:bodyPr/>
                    <a:lstStyle/>
                    <a:p>
                      <a:pPr marL="0" marR="0" algn="ctr">
                        <a:spcBef>
                          <a:spcPts val="0"/>
                        </a:spcBef>
                        <a:spcAft>
                          <a:spcPts val="0"/>
                        </a:spcAft>
                      </a:pPr>
                      <a:r>
                        <a:rPr lang="en-US" sz="2000" b="1" i="1" dirty="0">
                          <a:solidFill>
                            <a:schemeClr val="bg1"/>
                          </a:solidFill>
                          <a:latin typeface="+mn-lt"/>
                          <a:ea typeface="Times New Roman"/>
                          <a:cs typeface="Times New Roman"/>
                        </a:rPr>
                        <a:t>Escaping Capitalism</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b="1" i="1" dirty="0">
                          <a:solidFill>
                            <a:schemeClr val="bg1"/>
                          </a:solidFill>
                          <a:latin typeface="+mn-lt"/>
                          <a:ea typeface="Times New Roman"/>
                          <a:cs typeface="Times New Roman"/>
                        </a:rPr>
                        <a:t>Eroding capitalism</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831227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52400" y="395156"/>
            <a:ext cx="8839200" cy="6186488"/>
          </a:xfrm>
          <a:prstGeom prst="rect">
            <a:avLst/>
          </a:prstGeom>
          <a:solidFill>
            <a:schemeClr val="tx1"/>
          </a:solidFill>
          <a:ln w="28575" algn="ctr">
            <a:solidFill>
              <a:srgbClr val="000000"/>
            </a:solidFill>
            <a:miter lim="800000"/>
            <a:headEnd/>
            <a:tailEnd/>
          </a:ln>
          <a:effectLst/>
        </p:spPr>
        <p:txBody>
          <a:bodyPr wrap="square">
            <a:spAutoFit/>
          </a:bodyPr>
          <a:lstStyle/>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p:txBody>
      </p:sp>
      <p:graphicFrame>
        <p:nvGraphicFramePr>
          <p:cNvPr id="5" name="Table 4"/>
          <p:cNvGraphicFramePr>
            <a:graphicFrameLocks noGrp="1"/>
          </p:cNvGraphicFramePr>
          <p:nvPr>
            <p:extLst>
              <p:ext uri="{D42A27DB-BD31-4B8C-83A1-F6EECF244321}">
                <p14:modId xmlns:p14="http://schemas.microsoft.com/office/powerpoint/2010/main" val="3157357244"/>
              </p:ext>
            </p:extLst>
          </p:nvPr>
        </p:nvGraphicFramePr>
        <p:xfrm>
          <a:off x="381000" y="609601"/>
          <a:ext cx="8305801" cy="5333997"/>
        </p:xfrm>
        <a:graphic>
          <a:graphicData uri="http://schemas.openxmlformats.org/drawingml/2006/table">
            <a:tbl>
              <a:tblPr/>
              <a:tblGrid>
                <a:gridCol w="1828800">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2479439">
                  <a:extLst>
                    <a:ext uri="{9D8B030D-6E8A-4147-A177-3AD203B41FA5}">
                      <a16:colId xmlns:a16="http://schemas.microsoft.com/office/drawing/2014/main" val="20002"/>
                    </a:ext>
                  </a:extLst>
                </a:gridCol>
                <a:gridCol w="2397362">
                  <a:extLst>
                    <a:ext uri="{9D8B030D-6E8A-4147-A177-3AD203B41FA5}">
                      <a16:colId xmlns:a16="http://schemas.microsoft.com/office/drawing/2014/main" val="20003"/>
                    </a:ext>
                  </a:extLst>
                </a:gridCol>
              </a:tblGrid>
              <a:tr h="1028027">
                <a:tc gridSpan="4">
                  <a:txBody>
                    <a:bodyPr/>
                    <a:lstStyle/>
                    <a:p>
                      <a:pPr marL="0" marR="0" algn="ctr">
                        <a:spcBef>
                          <a:spcPts val="0"/>
                        </a:spcBef>
                        <a:spcAft>
                          <a:spcPts val="0"/>
                        </a:spcAft>
                      </a:pPr>
                      <a:r>
                        <a:rPr lang="en-US" sz="4400" b="1" dirty="0">
                          <a:solidFill>
                            <a:schemeClr val="bg1"/>
                          </a:solidFill>
                          <a:effectLst>
                            <a:outerShdw blurRad="38100" dist="38100" dir="2700000" algn="tl">
                              <a:srgbClr val="000000">
                                <a:alpha val="43137"/>
                              </a:srgbClr>
                            </a:outerShdw>
                          </a:effectLst>
                          <a:latin typeface="+mn-lt"/>
                          <a:ea typeface="Times New Roman"/>
                          <a:cs typeface="Times New Roman"/>
                        </a:rPr>
                        <a:t>Strategic logics of Anti-Capitalism</a:t>
                      </a:r>
                    </a:p>
                  </a:txBody>
                  <a:tcPr marL="68580" marR="68580" marT="0" marB="0">
                    <a:lnL>
                      <a:noFill/>
                    </a:lnL>
                    <a:lnR>
                      <a:noFill/>
                    </a:lnR>
                    <a:lnT>
                      <a:noFill/>
                    </a:lnT>
                    <a:lnB>
                      <a:noFill/>
                    </a:lnB>
                    <a:lnTlToBr w="12700" cmpd="sng">
                      <a:noFill/>
                      <a:prstDash val="solid"/>
                    </a:lnTlToBr>
                    <a:lnBlToTr w="12700" cmpd="sng">
                      <a:noFill/>
                      <a:prstDash val="solid"/>
                    </a:lnBlToTr>
                  </a:tcPr>
                </a:tc>
                <a:tc hMerge="1">
                  <a:txBody>
                    <a:bodyPr/>
                    <a:lstStyle/>
                    <a:p>
                      <a:pPr marL="0" marR="0" algn="l">
                        <a:spcBef>
                          <a:spcPts val="0"/>
                        </a:spcBef>
                        <a:spcAft>
                          <a:spcPts val="0"/>
                        </a:spcAft>
                      </a:pPr>
                      <a:endParaRPr lang="en-US" sz="1600" dirty="0">
                        <a:latin typeface="+mn-lt"/>
                        <a:ea typeface="Times New Roman"/>
                        <a:cs typeface="Times New Roman"/>
                      </a:endParaRPr>
                    </a:p>
                  </a:txBody>
                  <a:tcPr marL="68580" marR="68580" marT="0" marB="0">
                    <a:lnL>
                      <a:noFill/>
                    </a:lnL>
                    <a:lnR>
                      <a:noFill/>
                    </a:lnR>
                    <a:lnT>
                      <a:noFill/>
                    </a:lnT>
                    <a:lnB>
                      <a:noFill/>
                    </a:lnB>
                  </a:tcPr>
                </a:tc>
                <a:tc hMerge="1">
                  <a:txBody>
                    <a:bodyPr/>
                    <a:lstStyle/>
                    <a:p>
                      <a:pPr marL="0" marR="0" algn="ctr">
                        <a:spcBef>
                          <a:spcPts val="0"/>
                        </a:spcBef>
                        <a:spcAft>
                          <a:spcPts val="0"/>
                        </a:spcAft>
                      </a:pPr>
                      <a:endParaRPr lang="en-US" sz="1600" dirty="0">
                        <a:solidFill>
                          <a:schemeClr val="bg1"/>
                        </a:solidFill>
                        <a:latin typeface="+mn-lt"/>
                        <a:ea typeface="Times New Roman"/>
                        <a:cs typeface="Times New Roman"/>
                      </a:endParaRPr>
                    </a:p>
                  </a:txBody>
                  <a:tcPr marL="68580" marR="68580" marT="0" marB="0" anchor="ctr">
                    <a:lnL>
                      <a:noFill/>
                    </a:lnL>
                    <a:lnR>
                      <a:noFill/>
                    </a:lnR>
                    <a:lnT>
                      <a:noFill/>
                    </a:lnT>
                    <a:lnB w="28575"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1028028">
                <a:tc>
                  <a:txBody>
                    <a:bodyPr/>
                    <a:lstStyle/>
                    <a:p>
                      <a:pPr marL="0" marR="0" algn="l">
                        <a:spcBef>
                          <a:spcPts val="0"/>
                        </a:spcBef>
                        <a:spcAft>
                          <a:spcPts val="0"/>
                        </a:spcAft>
                      </a:pPr>
                      <a:endParaRPr lang="en-US" sz="1600" dirty="0">
                        <a:latin typeface="+mn-lt"/>
                        <a:ea typeface="Times New Roman"/>
                        <a:cs typeface="Times New Roman"/>
                      </a:endParaRPr>
                    </a:p>
                  </a:txBody>
                  <a:tcPr marL="68580" marR="68580" marT="0" marB="0">
                    <a:lnL>
                      <a:noFill/>
                    </a:lnL>
                    <a:lnR>
                      <a:noFill/>
                    </a:lnR>
                    <a:lnT>
                      <a:noFill/>
                    </a:lnT>
                    <a:lnB>
                      <a:noFill/>
                    </a:lnB>
                  </a:tcPr>
                </a:tc>
                <a:tc>
                  <a:txBody>
                    <a:bodyPr/>
                    <a:lstStyle/>
                    <a:p>
                      <a:pPr marL="0" marR="0" algn="l">
                        <a:spcBef>
                          <a:spcPts val="0"/>
                        </a:spcBef>
                        <a:spcAft>
                          <a:spcPts val="0"/>
                        </a:spcAft>
                      </a:pPr>
                      <a:endParaRPr lang="en-US" sz="1800" dirty="0">
                        <a:latin typeface="+mn-lt"/>
                        <a:ea typeface="Times New Roman"/>
                        <a:cs typeface="Times New Roman"/>
                      </a:endParaRPr>
                    </a:p>
                  </a:txBody>
                  <a:tcPr marL="68580" marR="68580" marT="0" marB="0">
                    <a:lnL>
                      <a:noFill/>
                    </a:lnL>
                    <a:lnR>
                      <a:noFill/>
                    </a:lnR>
                    <a:lnT>
                      <a:noFill/>
                    </a:lnT>
                    <a:lnB>
                      <a:noFill/>
                    </a:lnB>
                  </a:tcPr>
                </a:tc>
                <a:tc gridSpan="2">
                  <a:txBody>
                    <a:bodyPr/>
                    <a:lstStyle/>
                    <a:p>
                      <a:pPr marL="0" marR="0" algn="ctr">
                        <a:spcBef>
                          <a:spcPts val="0"/>
                        </a:spcBef>
                        <a:spcAft>
                          <a:spcPts val="0"/>
                        </a:spcAft>
                      </a:pPr>
                      <a:r>
                        <a:rPr lang="en-US" sz="2800" b="1" i="1" baseline="0" dirty="0">
                          <a:solidFill>
                            <a:schemeClr val="bg1"/>
                          </a:solidFill>
                          <a:effectLst>
                            <a:outerShdw blurRad="38100" dist="38100" dir="2700000" algn="tl">
                              <a:srgbClr val="000000">
                                <a:alpha val="43137"/>
                              </a:srgbClr>
                            </a:outerShdw>
                          </a:effectLst>
                          <a:latin typeface="+mn-lt"/>
                          <a:ea typeface="Times New Roman"/>
                          <a:cs typeface="Times New Roman"/>
                        </a:rPr>
                        <a:t>Goal of Strategy</a:t>
                      </a:r>
                      <a:endParaRPr lang="en-US" sz="2800" b="1" i="1" dirty="0">
                        <a:solidFill>
                          <a:schemeClr val="bg1"/>
                        </a:solidFill>
                        <a:effectLst>
                          <a:outerShdw blurRad="38100" dist="38100" dir="2700000" algn="tl">
                            <a:srgbClr val="000000">
                              <a:alpha val="43137"/>
                            </a:srgbClr>
                          </a:outerShdw>
                        </a:effectLst>
                        <a:latin typeface="+mn-lt"/>
                        <a:ea typeface="Times New Roman"/>
                        <a:cs typeface="Times New Roman"/>
                      </a:endParaRPr>
                    </a:p>
                  </a:txBody>
                  <a:tcPr marL="68580" marR="68580" marT="0" marB="0" anchor="ctr">
                    <a:lnL>
                      <a:noFill/>
                    </a:lnL>
                    <a:lnR>
                      <a:noFill/>
                    </a:lnR>
                    <a:lnT w="12700" cap="flat" cmpd="sng" algn="ctr">
                      <a:noFill/>
                      <a:prstDash val="solid"/>
                      <a:round/>
                      <a:headEnd type="none" w="med" len="med"/>
                      <a:tailEnd type="none" w="med" len="med"/>
                    </a:lnT>
                    <a:lnB w="28575"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1"/>
                  </a:ext>
                </a:extLst>
              </a:tr>
              <a:tr h="1028028">
                <a:tc>
                  <a:txBody>
                    <a:bodyPr/>
                    <a:lstStyle/>
                    <a:p>
                      <a:pPr marL="0" marR="0" algn="l">
                        <a:spcBef>
                          <a:spcPts val="0"/>
                        </a:spcBef>
                        <a:spcAft>
                          <a:spcPts val="0"/>
                        </a:spcAft>
                      </a:pPr>
                      <a:endParaRPr lang="en-US" sz="1600">
                        <a:latin typeface="+mn-lt"/>
                        <a:ea typeface="Times New Roman"/>
                        <a:cs typeface="Times New Roman"/>
                      </a:endParaRPr>
                    </a:p>
                  </a:txBody>
                  <a:tcPr marL="68580" marR="68580" marT="0" marB="0">
                    <a:lnL>
                      <a:noFill/>
                    </a:lnL>
                    <a:lnR>
                      <a:noFill/>
                    </a:lnR>
                    <a:lnT>
                      <a:noFill/>
                    </a:lnT>
                    <a:lnB>
                      <a:noFill/>
                    </a:lnB>
                  </a:tcPr>
                </a:tc>
                <a:tc>
                  <a:txBody>
                    <a:bodyPr/>
                    <a:lstStyle/>
                    <a:p>
                      <a:pPr marL="0" marR="0" algn="l">
                        <a:spcBef>
                          <a:spcPts val="0"/>
                        </a:spcBef>
                        <a:spcAft>
                          <a:spcPts val="0"/>
                        </a:spcAft>
                      </a:pPr>
                      <a:endParaRPr lang="en-US" sz="1600">
                        <a:latin typeface="+mn-lt"/>
                        <a:ea typeface="Times New Roman"/>
                        <a:cs typeface="Times New Roman"/>
                      </a:endParaRPr>
                    </a:p>
                  </a:txBody>
                  <a:tcPr marL="68580" marR="68580" marT="0" marB="0">
                    <a:lnL>
                      <a:noFill/>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Neutralizing </a:t>
                      </a:r>
                    </a:p>
                    <a:p>
                      <a:pPr marL="0" marR="0" algn="ctr">
                        <a:spcBef>
                          <a:spcPts val="0"/>
                        </a:spcBef>
                        <a:spcAft>
                          <a:spcPts val="60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harms </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3A669C"/>
                    </a:solidFill>
                  </a:tcPr>
                </a:tc>
                <a:tc>
                  <a:txBody>
                    <a:bodyPr/>
                    <a:lstStyle/>
                    <a:p>
                      <a:pPr marL="0" marR="0" algn="ctr">
                        <a:spcBef>
                          <a:spcPts val="0"/>
                        </a:spcBef>
                        <a:spcAft>
                          <a:spcPts val="60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Transcending structures</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3A669C"/>
                    </a:solidFill>
                  </a:tcPr>
                </a:tc>
                <a:extLst>
                  <a:ext uri="{0D108BD9-81ED-4DB2-BD59-A6C34878D82A}">
                    <a16:rowId xmlns:a16="http://schemas.microsoft.com/office/drawing/2014/main" val="10002"/>
                  </a:ext>
                </a:extLst>
              </a:tr>
              <a:tr h="1111524">
                <a:tc rowSpan="2">
                  <a:txBody>
                    <a:bodyPr/>
                    <a:lstStyle/>
                    <a:p>
                      <a:pPr marL="171450" marR="0" indent="0" algn="l">
                        <a:spcBef>
                          <a:spcPts val="0"/>
                        </a:spcBef>
                        <a:spcAft>
                          <a:spcPts val="0"/>
                        </a:spcAft>
                      </a:pPr>
                      <a:r>
                        <a:rPr lang="en-US" sz="2800" b="1" i="1" dirty="0">
                          <a:solidFill>
                            <a:schemeClr val="bg1"/>
                          </a:solidFill>
                          <a:latin typeface="+mn-lt"/>
                          <a:ea typeface="Times New Roman"/>
                          <a:cs typeface="Times New Roman"/>
                        </a:rPr>
                        <a:t>Primary locus of strategy</a:t>
                      </a:r>
                      <a:endParaRPr lang="en-US" sz="2800" b="1" dirty="0">
                        <a:solidFill>
                          <a:schemeClr val="bg1"/>
                        </a:solidFill>
                        <a:latin typeface="+mn-lt"/>
                        <a:ea typeface="Times New Roman"/>
                        <a:cs typeface="Times New Roman"/>
                      </a:endParaRPr>
                    </a:p>
                  </a:txBody>
                  <a:tcPr marL="68580" marR="68580" marT="0" marB="0" anchor="ctr">
                    <a:lnL>
                      <a:noFill/>
                    </a:lnL>
                    <a:lnR w="28575"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2400" b="0" dirty="0">
                          <a:solidFill>
                            <a:srgbClr val="3A669C"/>
                          </a:solidFill>
                          <a:effectLst/>
                          <a:latin typeface="+mn-lt"/>
                          <a:ea typeface="Times New Roman"/>
                          <a:cs typeface="Times New Roman"/>
                        </a:rPr>
                        <a:t>The state</a:t>
                      </a:r>
                      <a:endParaRPr lang="en-US" sz="2000" b="0" dirty="0">
                        <a:solidFill>
                          <a:srgbClr val="3A669C"/>
                        </a:solidFill>
                        <a:effectLst/>
                        <a:latin typeface="+mn-lt"/>
                        <a:ea typeface="Times New Roman"/>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3A669C"/>
                    </a:solidFill>
                  </a:tcPr>
                </a:tc>
                <a:tc>
                  <a:txBody>
                    <a:bodyPr/>
                    <a:lstStyle/>
                    <a:p>
                      <a:pPr marL="0" marR="0" algn="ctr">
                        <a:spcBef>
                          <a:spcPts val="0"/>
                        </a:spcBef>
                        <a:spcAft>
                          <a:spcPts val="0"/>
                        </a:spcAft>
                      </a:pPr>
                      <a:r>
                        <a:rPr lang="en-US" sz="2000" b="1" i="1" dirty="0">
                          <a:solidFill>
                            <a:schemeClr val="bg1"/>
                          </a:solidFill>
                          <a:latin typeface="+mn-lt"/>
                          <a:ea typeface="Times New Roman"/>
                          <a:cs typeface="Times New Roman"/>
                        </a:rPr>
                        <a:t>Taming capitalism</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b="1" i="1" dirty="0">
                          <a:solidFill>
                            <a:schemeClr val="bg1"/>
                          </a:solidFill>
                          <a:latin typeface="+mn-lt"/>
                          <a:ea typeface="Times New Roman"/>
                          <a:cs typeface="Times New Roman"/>
                        </a:rPr>
                        <a:t>Smashing Capitalism</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138390">
                <a:tc vMerge="1">
                  <a:txBody>
                    <a:bodyPr/>
                    <a:lstStyle/>
                    <a:p>
                      <a:endParaRPr lang="en-US"/>
                    </a:p>
                  </a:txBody>
                  <a:tcPr/>
                </a:tc>
                <a:tc>
                  <a:txBody>
                    <a:bodyPr/>
                    <a:lstStyle/>
                    <a:p>
                      <a:pPr marL="0" marR="0" algn="ctr">
                        <a:spcBef>
                          <a:spcPts val="0"/>
                        </a:spcBef>
                        <a:spcAft>
                          <a:spcPts val="0"/>
                        </a:spcAft>
                      </a:pPr>
                      <a:r>
                        <a:rPr lang="en-US" sz="2400" b="0" dirty="0">
                          <a:solidFill>
                            <a:srgbClr val="3A669C"/>
                          </a:solidFill>
                          <a:effectLst/>
                          <a:latin typeface="+mn-lt"/>
                          <a:ea typeface="Times New Roman"/>
                          <a:cs typeface="Times New Roman"/>
                        </a:rPr>
                        <a:t>Civil Society</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3A669C"/>
                    </a:solidFill>
                  </a:tcPr>
                </a:tc>
                <a:tc>
                  <a:txBody>
                    <a:bodyPr/>
                    <a:lstStyle/>
                    <a:p>
                      <a:pPr marL="0" marR="0" algn="ctr">
                        <a:spcBef>
                          <a:spcPts val="0"/>
                        </a:spcBef>
                        <a:spcAft>
                          <a:spcPts val="0"/>
                        </a:spcAft>
                      </a:pPr>
                      <a:r>
                        <a:rPr lang="en-US" sz="2000" b="1" i="1" dirty="0">
                          <a:solidFill>
                            <a:schemeClr val="bg1"/>
                          </a:solidFill>
                          <a:latin typeface="+mn-lt"/>
                          <a:ea typeface="Times New Roman"/>
                          <a:cs typeface="Times New Roman"/>
                        </a:rPr>
                        <a:t>Escaping Capitalism</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b="1" i="1" dirty="0">
                          <a:solidFill>
                            <a:schemeClr val="bg1"/>
                          </a:solidFill>
                          <a:latin typeface="+mn-lt"/>
                          <a:ea typeface="Times New Roman"/>
                          <a:cs typeface="Times New Roman"/>
                        </a:rPr>
                        <a:t>Eroding capitalism</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714652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52400" y="395156"/>
            <a:ext cx="8839200" cy="6186488"/>
          </a:xfrm>
          <a:prstGeom prst="rect">
            <a:avLst/>
          </a:prstGeom>
          <a:solidFill>
            <a:schemeClr val="tx1"/>
          </a:solidFill>
          <a:ln w="28575" algn="ctr">
            <a:solidFill>
              <a:srgbClr val="000000"/>
            </a:solidFill>
            <a:miter lim="800000"/>
            <a:headEnd/>
            <a:tailEnd/>
          </a:ln>
          <a:effectLst/>
        </p:spPr>
        <p:txBody>
          <a:bodyPr wrap="square">
            <a:spAutoFit/>
          </a:bodyPr>
          <a:lstStyle/>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p:txBody>
      </p:sp>
      <p:graphicFrame>
        <p:nvGraphicFramePr>
          <p:cNvPr id="5" name="Table 4"/>
          <p:cNvGraphicFramePr>
            <a:graphicFrameLocks noGrp="1"/>
          </p:cNvGraphicFramePr>
          <p:nvPr>
            <p:extLst>
              <p:ext uri="{D42A27DB-BD31-4B8C-83A1-F6EECF244321}">
                <p14:modId xmlns:p14="http://schemas.microsoft.com/office/powerpoint/2010/main" val="1416375755"/>
              </p:ext>
            </p:extLst>
          </p:nvPr>
        </p:nvGraphicFramePr>
        <p:xfrm>
          <a:off x="381000" y="609601"/>
          <a:ext cx="8305801" cy="5333997"/>
        </p:xfrm>
        <a:graphic>
          <a:graphicData uri="http://schemas.openxmlformats.org/drawingml/2006/table">
            <a:tbl>
              <a:tblPr/>
              <a:tblGrid>
                <a:gridCol w="1828800">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2479439">
                  <a:extLst>
                    <a:ext uri="{9D8B030D-6E8A-4147-A177-3AD203B41FA5}">
                      <a16:colId xmlns:a16="http://schemas.microsoft.com/office/drawing/2014/main" val="20002"/>
                    </a:ext>
                  </a:extLst>
                </a:gridCol>
                <a:gridCol w="2397362">
                  <a:extLst>
                    <a:ext uri="{9D8B030D-6E8A-4147-A177-3AD203B41FA5}">
                      <a16:colId xmlns:a16="http://schemas.microsoft.com/office/drawing/2014/main" val="20003"/>
                    </a:ext>
                  </a:extLst>
                </a:gridCol>
              </a:tblGrid>
              <a:tr h="1028027">
                <a:tc gridSpan="4">
                  <a:txBody>
                    <a:bodyPr/>
                    <a:lstStyle/>
                    <a:p>
                      <a:pPr marL="0" marR="0" algn="ctr">
                        <a:spcBef>
                          <a:spcPts val="0"/>
                        </a:spcBef>
                        <a:spcAft>
                          <a:spcPts val="0"/>
                        </a:spcAft>
                      </a:pPr>
                      <a:r>
                        <a:rPr lang="en-US" sz="4400" b="1" dirty="0">
                          <a:solidFill>
                            <a:schemeClr val="bg1"/>
                          </a:solidFill>
                          <a:effectLst>
                            <a:outerShdw blurRad="38100" dist="38100" dir="2700000" algn="tl">
                              <a:srgbClr val="000000">
                                <a:alpha val="43137"/>
                              </a:srgbClr>
                            </a:outerShdw>
                          </a:effectLst>
                          <a:latin typeface="+mn-lt"/>
                          <a:ea typeface="Times New Roman"/>
                          <a:cs typeface="Times New Roman"/>
                        </a:rPr>
                        <a:t>Strategic logics of Anti-Capitalism</a:t>
                      </a:r>
                    </a:p>
                  </a:txBody>
                  <a:tcPr marL="68580" marR="68580" marT="0" marB="0">
                    <a:lnL>
                      <a:noFill/>
                    </a:lnL>
                    <a:lnR>
                      <a:noFill/>
                    </a:lnR>
                    <a:lnT>
                      <a:noFill/>
                    </a:lnT>
                    <a:lnB>
                      <a:noFill/>
                    </a:lnB>
                    <a:lnTlToBr w="12700" cmpd="sng">
                      <a:noFill/>
                      <a:prstDash val="solid"/>
                    </a:lnTlToBr>
                    <a:lnBlToTr w="12700" cmpd="sng">
                      <a:noFill/>
                      <a:prstDash val="solid"/>
                    </a:lnBlToTr>
                  </a:tcPr>
                </a:tc>
                <a:tc hMerge="1">
                  <a:txBody>
                    <a:bodyPr/>
                    <a:lstStyle/>
                    <a:p>
                      <a:pPr marL="0" marR="0" algn="l">
                        <a:spcBef>
                          <a:spcPts val="0"/>
                        </a:spcBef>
                        <a:spcAft>
                          <a:spcPts val="0"/>
                        </a:spcAft>
                      </a:pPr>
                      <a:endParaRPr lang="en-US" sz="1600" dirty="0">
                        <a:latin typeface="+mn-lt"/>
                        <a:ea typeface="Times New Roman"/>
                        <a:cs typeface="Times New Roman"/>
                      </a:endParaRPr>
                    </a:p>
                  </a:txBody>
                  <a:tcPr marL="68580" marR="68580" marT="0" marB="0">
                    <a:lnL>
                      <a:noFill/>
                    </a:lnL>
                    <a:lnR>
                      <a:noFill/>
                    </a:lnR>
                    <a:lnT>
                      <a:noFill/>
                    </a:lnT>
                    <a:lnB>
                      <a:noFill/>
                    </a:lnB>
                  </a:tcPr>
                </a:tc>
                <a:tc hMerge="1">
                  <a:txBody>
                    <a:bodyPr/>
                    <a:lstStyle/>
                    <a:p>
                      <a:pPr marL="0" marR="0" algn="ctr">
                        <a:spcBef>
                          <a:spcPts val="0"/>
                        </a:spcBef>
                        <a:spcAft>
                          <a:spcPts val="0"/>
                        </a:spcAft>
                      </a:pPr>
                      <a:endParaRPr lang="en-US" sz="1600" dirty="0">
                        <a:solidFill>
                          <a:schemeClr val="bg1"/>
                        </a:solidFill>
                        <a:latin typeface="+mn-lt"/>
                        <a:ea typeface="Times New Roman"/>
                        <a:cs typeface="Times New Roman"/>
                      </a:endParaRPr>
                    </a:p>
                  </a:txBody>
                  <a:tcPr marL="68580" marR="68580" marT="0" marB="0" anchor="ctr">
                    <a:lnL>
                      <a:noFill/>
                    </a:lnL>
                    <a:lnR>
                      <a:noFill/>
                    </a:lnR>
                    <a:lnT>
                      <a:noFill/>
                    </a:lnT>
                    <a:lnB w="28575"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1028028">
                <a:tc>
                  <a:txBody>
                    <a:bodyPr/>
                    <a:lstStyle/>
                    <a:p>
                      <a:pPr marL="0" marR="0" algn="l">
                        <a:spcBef>
                          <a:spcPts val="0"/>
                        </a:spcBef>
                        <a:spcAft>
                          <a:spcPts val="0"/>
                        </a:spcAft>
                      </a:pPr>
                      <a:endParaRPr lang="en-US" sz="1600" dirty="0">
                        <a:latin typeface="+mn-lt"/>
                        <a:ea typeface="Times New Roman"/>
                        <a:cs typeface="Times New Roman"/>
                      </a:endParaRPr>
                    </a:p>
                  </a:txBody>
                  <a:tcPr marL="68580" marR="68580" marT="0" marB="0">
                    <a:lnL>
                      <a:noFill/>
                    </a:lnL>
                    <a:lnR>
                      <a:noFill/>
                    </a:lnR>
                    <a:lnT>
                      <a:noFill/>
                    </a:lnT>
                    <a:lnB>
                      <a:noFill/>
                    </a:lnB>
                  </a:tcPr>
                </a:tc>
                <a:tc>
                  <a:txBody>
                    <a:bodyPr/>
                    <a:lstStyle/>
                    <a:p>
                      <a:pPr marL="0" marR="0" algn="l">
                        <a:spcBef>
                          <a:spcPts val="0"/>
                        </a:spcBef>
                        <a:spcAft>
                          <a:spcPts val="0"/>
                        </a:spcAft>
                      </a:pPr>
                      <a:endParaRPr lang="en-US" sz="1800" dirty="0">
                        <a:latin typeface="+mn-lt"/>
                        <a:ea typeface="Times New Roman"/>
                        <a:cs typeface="Times New Roman"/>
                      </a:endParaRPr>
                    </a:p>
                  </a:txBody>
                  <a:tcPr marL="68580" marR="68580" marT="0" marB="0">
                    <a:lnL>
                      <a:noFill/>
                    </a:lnL>
                    <a:lnR>
                      <a:noFill/>
                    </a:lnR>
                    <a:lnT>
                      <a:noFill/>
                    </a:lnT>
                    <a:lnB>
                      <a:noFill/>
                    </a:lnB>
                  </a:tcPr>
                </a:tc>
                <a:tc gridSpan="2">
                  <a:txBody>
                    <a:bodyPr/>
                    <a:lstStyle/>
                    <a:p>
                      <a:pPr marL="0" marR="0" algn="ctr">
                        <a:spcBef>
                          <a:spcPts val="0"/>
                        </a:spcBef>
                        <a:spcAft>
                          <a:spcPts val="0"/>
                        </a:spcAft>
                      </a:pPr>
                      <a:r>
                        <a:rPr lang="en-US" sz="2800" b="1" i="1" baseline="0" dirty="0">
                          <a:solidFill>
                            <a:schemeClr val="bg1"/>
                          </a:solidFill>
                          <a:effectLst>
                            <a:outerShdw blurRad="38100" dist="38100" dir="2700000" algn="tl">
                              <a:srgbClr val="000000">
                                <a:alpha val="43137"/>
                              </a:srgbClr>
                            </a:outerShdw>
                          </a:effectLst>
                          <a:latin typeface="+mn-lt"/>
                          <a:ea typeface="Times New Roman"/>
                          <a:cs typeface="Times New Roman"/>
                        </a:rPr>
                        <a:t>Goal of Strategy</a:t>
                      </a:r>
                      <a:endParaRPr lang="en-US" sz="2800" b="1" i="1" dirty="0">
                        <a:solidFill>
                          <a:schemeClr val="bg1"/>
                        </a:solidFill>
                        <a:effectLst>
                          <a:outerShdw blurRad="38100" dist="38100" dir="2700000" algn="tl">
                            <a:srgbClr val="000000">
                              <a:alpha val="43137"/>
                            </a:srgbClr>
                          </a:outerShdw>
                        </a:effectLst>
                        <a:latin typeface="+mn-lt"/>
                        <a:ea typeface="Times New Roman"/>
                        <a:cs typeface="Times New Roman"/>
                      </a:endParaRPr>
                    </a:p>
                  </a:txBody>
                  <a:tcPr marL="68580" marR="68580" marT="0" marB="0" anchor="ctr">
                    <a:lnL>
                      <a:noFill/>
                    </a:lnL>
                    <a:lnR>
                      <a:noFill/>
                    </a:lnR>
                    <a:lnT w="12700" cap="flat" cmpd="sng" algn="ctr">
                      <a:noFill/>
                      <a:prstDash val="solid"/>
                      <a:round/>
                      <a:headEnd type="none" w="med" len="med"/>
                      <a:tailEnd type="none" w="med" len="med"/>
                    </a:lnT>
                    <a:lnB w="28575"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1"/>
                  </a:ext>
                </a:extLst>
              </a:tr>
              <a:tr h="1028028">
                <a:tc>
                  <a:txBody>
                    <a:bodyPr/>
                    <a:lstStyle/>
                    <a:p>
                      <a:pPr marL="0" marR="0" algn="l">
                        <a:spcBef>
                          <a:spcPts val="0"/>
                        </a:spcBef>
                        <a:spcAft>
                          <a:spcPts val="0"/>
                        </a:spcAft>
                      </a:pPr>
                      <a:endParaRPr lang="en-US" sz="1600">
                        <a:latin typeface="+mn-lt"/>
                        <a:ea typeface="Times New Roman"/>
                        <a:cs typeface="Times New Roman"/>
                      </a:endParaRPr>
                    </a:p>
                  </a:txBody>
                  <a:tcPr marL="68580" marR="68580" marT="0" marB="0">
                    <a:lnL>
                      <a:noFill/>
                    </a:lnL>
                    <a:lnR>
                      <a:noFill/>
                    </a:lnR>
                    <a:lnT>
                      <a:noFill/>
                    </a:lnT>
                    <a:lnB>
                      <a:noFill/>
                    </a:lnB>
                  </a:tcPr>
                </a:tc>
                <a:tc>
                  <a:txBody>
                    <a:bodyPr/>
                    <a:lstStyle/>
                    <a:p>
                      <a:pPr marL="0" marR="0" algn="l">
                        <a:spcBef>
                          <a:spcPts val="0"/>
                        </a:spcBef>
                        <a:spcAft>
                          <a:spcPts val="0"/>
                        </a:spcAft>
                      </a:pPr>
                      <a:endParaRPr lang="en-US" sz="1600">
                        <a:latin typeface="+mn-lt"/>
                        <a:ea typeface="Times New Roman"/>
                        <a:cs typeface="Times New Roman"/>
                      </a:endParaRPr>
                    </a:p>
                  </a:txBody>
                  <a:tcPr marL="68580" marR="68580" marT="0" marB="0">
                    <a:lnL>
                      <a:noFill/>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Neutralizing </a:t>
                      </a:r>
                    </a:p>
                    <a:p>
                      <a:pPr marL="0" marR="0" algn="ctr">
                        <a:spcBef>
                          <a:spcPts val="0"/>
                        </a:spcBef>
                        <a:spcAft>
                          <a:spcPts val="60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harms </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3A669C"/>
                    </a:solidFill>
                  </a:tcPr>
                </a:tc>
                <a:tc>
                  <a:txBody>
                    <a:bodyPr/>
                    <a:lstStyle/>
                    <a:p>
                      <a:pPr marL="0" marR="0" algn="ctr">
                        <a:spcBef>
                          <a:spcPts val="0"/>
                        </a:spcBef>
                        <a:spcAft>
                          <a:spcPts val="60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Transcending structures</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3A669C"/>
                    </a:solidFill>
                  </a:tcPr>
                </a:tc>
                <a:extLst>
                  <a:ext uri="{0D108BD9-81ED-4DB2-BD59-A6C34878D82A}">
                    <a16:rowId xmlns:a16="http://schemas.microsoft.com/office/drawing/2014/main" val="10002"/>
                  </a:ext>
                </a:extLst>
              </a:tr>
              <a:tr h="1111524">
                <a:tc rowSpan="2">
                  <a:txBody>
                    <a:bodyPr/>
                    <a:lstStyle/>
                    <a:p>
                      <a:pPr marL="171450" marR="0" indent="0" algn="l">
                        <a:spcBef>
                          <a:spcPts val="0"/>
                        </a:spcBef>
                        <a:spcAft>
                          <a:spcPts val="0"/>
                        </a:spcAft>
                      </a:pPr>
                      <a:r>
                        <a:rPr lang="en-US" sz="2800" b="1" i="1" dirty="0">
                          <a:solidFill>
                            <a:schemeClr val="bg1"/>
                          </a:solidFill>
                          <a:latin typeface="+mn-lt"/>
                          <a:ea typeface="Times New Roman"/>
                          <a:cs typeface="Times New Roman"/>
                        </a:rPr>
                        <a:t>Primary locus of strategy</a:t>
                      </a:r>
                      <a:endParaRPr lang="en-US" sz="2800" b="1" dirty="0">
                        <a:solidFill>
                          <a:schemeClr val="bg1"/>
                        </a:solidFill>
                        <a:latin typeface="+mn-lt"/>
                        <a:ea typeface="Times New Roman"/>
                        <a:cs typeface="Times New Roman"/>
                      </a:endParaRPr>
                    </a:p>
                  </a:txBody>
                  <a:tcPr marL="68580" marR="68580" marT="0" marB="0" anchor="ctr">
                    <a:lnL>
                      <a:noFill/>
                    </a:lnL>
                    <a:lnR w="28575"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The state</a:t>
                      </a:r>
                      <a:endParaRPr lang="en-US" sz="2000" dirty="0">
                        <a:solidFill>
                          <a:schemeClr val="bg1"/>
                        </a:solidFill>
                        <a:effectLst>
                          <a:outerShdw blurRad="38100" dist="38100" dir="2700000" algn="tl">
                            <a:srgbClr val="000000">
                              <a:alpha val="43137"/>
                            </a:srgbClr>
                          </a:outerShdw>
                        </a:effectLst>
                        <a:latin typeface="+mn-lt"/>
                        <a:ea typeface="Times New Roman"/>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3A669C"/>
                    </a:solidFill>
                  </a:tcPr>
                </a:tc>
                <a:tc>
                  <a:txBody>
                    <a:bodyPr/>
                    <a:lstStyle/>
                    <a:p>
                      <a:pPr marL="0" marR="0" algn="ctr">
                        <a:spcBef>
                          <a:spcPts val="0"/>
                        </a:spcBef>
                        <a:spcAft>
                          <a:spcPts val="0"/>
                        </a:spcAft>
                      </a:pPr>
                      <a:r>
                        <a:rPr lang="en-US" sz="2000" b="1" i="1" dirty="0">
                          <a:solidFill>
                            <a:schemeClr val="bg1"/>
                          </a:solidFill>
                          <a:latin typeface="+mn-lt"/>
                          <a:ea typeface="Times New Roman"/>
                          <a:cs typeface="Times New Roman"/>
                        </a:rPr>
                        <a:t>Taming capitalism</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b="1" i="1" dirty="0">
                          <a:solidFill>
                            <a:schemeClr val="bg1"/>
                          </a:solidFill>
                          <a:latin typeface="+mn-lt"/>
                          <a:ea typeface="Times New Roman"/>
                          <a:cs typeface="Times New Roman"/>
                        </a:rPr>
                        <a:t>Smashing Capitalism</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138390">
                <a:tc vMerge="1">
                  <a:txBody>
                    <a:bodyPr/>
                    <a:lstStyle/>
                    <a:p>
                      <a:endParaRPr lang="en-US"/>
                    </a:p>
                  </a:txBody>
                  <a:tcPr/>
                </a:tc>
                <a:tc>
                  <a:txBody>
                    <a:bodyPr/>
                    <a:lstStyle/>
                    <a:p>
                      <a:pPr marL="0" marR="0" algn="ctr">
                        <a:spcBef>
                          <a:spcPts val="0"/>
                        </a:spcBef>
                        <a:spcAft>
                          <a:spcPts val="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Civil Society</a:t>
                      </a:r>
                      <a:endParaRPr lang="en-US" sz="2400" dirty="0">
                        <a:solidFill>
                          <a:schemeClr val="bg1"/>
                        </a:solidFill>
                        <a:effectLst>
                          <a:outerShdw blurRad="38100" dist="38100" dir="2700000" algn="tl">
                            <a:srgbClr val="000000">
                              <a:alpha val="43137"/>
                            </a:srgbClr>
                          </a:outerShdw>
                        </a:effectLst>
                        <a:latin typeface="+mn-lt"/>
                        <a:ea typeface="Times New Roman"/>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3A669C"/>
                    </a:solidFill>
                  </a:tcPr>
                </a:tc>
                <a:tc>
                  <a:txBody>
                    <a:bodyPr/>
                    <a:lstStyle/>
                    <a:p>
                      <a:pPr marL="0" marR="0" algn="ctr">
                        <a:spcBef>
                          <a:spcPts val="0"/>
                        </a:spcBef>
                        <a:spcAft>
                          <a:spcPts val="0"/>
                        </a:spcAft>
                      </a:pPr>
                      <a:r>
                        <a:rPr lang="en-US" sz="2000" b="1" i="1" dirty="0">
                          <a:solidFill>
                            <a:schemeClr val="bg1"/>
                          </a:solidFill>
                          <a:latin typeface="+mn-lt"/>
                          <a:ea typeface="Times New Roman"/>
                          <a:cs typeface="Times New Roman"/>
                        </a:rPr>
                        <a:t>Escaping Capitalism</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b="1" i="1" dirty="0">
                          <a:solidFill>
                            <a:schemeClr val="bg1"/>
                          </a:solidFill>
                          <a:latin typeface="+mn-lt"/>
                          <a:ea typeface="Times New Roman"/>
                          <a:cs typeface="Times New Roman"/>
                        </a:rPr>
                        <a:t>Eroding capitalism</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356492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52400" y="387341"/>
            <a:ext cx="8839200" cy="6186488"/>
          </a:xfrm>
          <a:prstGeom prst="rect">
            <a:avLst/>
          </a:prstGeom>
          <a:solidFill>
            <a:schemeClr val="tx1"/>
          </a:solidFill>
          <a:ln w="28575" algn="ctr">
            <a:solidFill>
              <a:srgbClr val="000000"/>
            </a:solidFill>
            <a:miter lim="800000"/>
            <a:headEnd/>
            <a:tailEnd/>
          </a:ln>
          <a:effectLst/>
        </p:spPr>
        <p:txBody>
          <a:bodyPr wrap="square">
            <a:spAutoFit/>
          </a:bodyPr>
          <a:lstStyle/>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p:txBody>
      </p:sp>
      <p:graphicFrame>
        <p:nvGraphicFramePr>
          <p:cNvPr id="5" name="Table 4"/>
          <p:cNvGraphicFramePr>
            <a:graphicFrameLocks noGrp="1"/>
          </p:cNvGraphicFramePr>
          <p:nvPr>
            <p:extLst>
              <p:ext uri="{D42A27DB-BD31-4B8C-83A1-F6EECF244321}">
                <p14:modId xmlns:p14="http://schemas.microsoft.com/office/powerpoint/2010/main" val="1259317631"/>
              </p:ext>
            </p:extLst>
          </p:nvPr>
        </p:nvGraphicFramePr>
        <p:xfrm>
          <a:off x="381000" y="609601"/>
          <a:ext cx="8305801" cy="5333997"/>
        </p:xfrm>
        <a:graphic>
          <a:graphicData uri="http://schemas.openxmlformats.org/drawingml/2006/table">
            <a:tbl>
              <a:tblPr/>
              <a:tblGrid>
                <a:gridCol w="1828800">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2479439">
                  <a:extLst>
                    <a:ext uri="{9D8B030D-6E8A-4147-A177-3AD203B41FA5}">
                      <a16:colId xmlns:a16="http://schemas.microsoft.com/office/drawing/2014/main" val="20002"/>
                    </a:ext>
                  </a:extLst>
                </a:gridCol>
                <a:gridCol w="2397362">
                  <a:extLst>
                    <a:ext uri="{9D8B030D-6E8A-4147-A177-3AD203B41FA5}">
                      <a16:colId xmlns:a16="http://schemas.microsoft.com/office/drawing/2014/main" val="20003"/>
                    </a:ext>
                  </a:extLst>
                </a:gridCol>
              </a:tblGrid>
              <a:tr h="1028027">
                <a:tc gridSpan="4">
                  <a:txBody>
                    <a:bodyPr/>
                    <a:lstStyle/>
                    <a:p>
                      <a:pPr marL="0" marR="0" algn="ctr">
                        <a:spcBef>
                          <a:spcPts val="0"/>
                        </a:spcBef>
                        <a:spcAft>
                          <a:spcPts val="0"/>
                        </a:spcAft>
                      </a:pPr>
                      <a:r>
                        <a:rPr lang="en-US" sz="4400" b="1" dirty="0">
                          <a:solidFill>
                            <a:schemeClr val="bg1"/>
                          </a:solidFill>
                          <a:effectLst>
                            <a:outerShdw blurRad="38100" dist="38100" dir="2700000" algn="tl">
                              <a:srgbClr val="000000">
                                <a:alpha val="43137"/>
                              </a:srgbClr>
                            </a:outerShdw>
                          </a:effectLst>
                          <a:latin typeface="+mn-lt"/>
                          <a:ea typeface="Times New Roman"/>
                          <a:cs typeface="Times New Roman"/>
                        </a:rPr>
                        <a:t>Strategic logics of Anti-Capitalism</a:t>
                      </a:r>
                    </a:p>
                  </a:txBody>
                  <a:tcPr marL="68580" marR="68580" marT="0" marB="0">
                    <a:lnL>
                      <a:noFill/>
                    </a:lnL>
                    <a:lnR>
                      <a:noFill/>
                    </a:lnR>
                    <a:lnT>
                      <a:noFill/>
                    </a:lnT>
                    <a:lnB>
                      <a:noFill/>
                    </a:lnB>
                    <a:lnTlToBr w="12700" cmpd="sng">
                      <a:noFill/>
                      <a:prstDash val="solid"/>
                    </a:lnTlToBr>
                    <a:lnBlToTr w="12700" cmpd="sng">
                      <a:noFill/>
                      <a:prstDash val="solid"/>
                    </a:lnBlToTr>
                  </a:tcPr>
                </a:tc>
                <a:tc hMerge="1">
                  <a:txBody>
                    <a:bodyPr/>
                    <a:lstStyle/>
                    <a:p>
                      <a:pPr marL="0" marR="0" algn="l">
                        <a:spcBef>
                          <a:spcPts val="0"/>
                        </a:spcBef>
                        <a:spcAft>
                          <a:spcPts val="0"/>
                        </a:spcAft>
                      </a:pPr>
                      <a:endParaRPr lang="en-US" sz="1600" dirty="0">
                        <a:latin typeface="+mn-lt"/>
                        <a:ea typeface="Times New Roman"/>
                        <a:cs typeface="Times New Roman"/>
                      </a:endParaRPr>
                    </a:p>
                  </a:txBody>
                  <a:tcPr marL="68580" marR="68580" marT="0" marB="0">
                    <a:lnL>
                      <a:noFill/>
                    </a:lnL>
                    <a:lnR>
                      <a:noFill/>
                    </a:lnR>
                    <a:lnT>
                      <a:noFill/>
                    </a:lnT>
                    <a:lnB>
                      <a:noFill/>
                    </a:lnB>
                  </a:tcPr>
                </a:tc>
                <a:tc hMerge="1">
                  <a:txBody>
                    <a:bodyPr/>
                    <a:lstStyle/>
                    <a:p>
                      <a:pPr marL="0" marR="0" algn="ctr">
                        <a:spcBef>
                          <a:spcPts val="0"/>
                        </a:spcBef>
                        <a:spcAft>
                          <a:spcPts val="0"/>
                        </a:spcAft>
                      </a:pPr>
                      <a:endParaRPr lang="en-US" sz="1600" dirty="0">
                        <a:solidFill>
                          <a:schemeClr val="bg1"/>
                        </a:solidFill>
                        <a:latin typeface="+mn-lt"/>
                        <a:ea typeface="Times New Roman"/>
                        <a:cs typeface="Times New Roman"/>
                      </a:endParaRPr>
                    </a:p>
                  </a:txBody>
                  <a:tcPr marL="68580" marR="68580" marT="0" marB="0" anchor="ctr">
                    <a:lnL>
                      <a:noFill/>
                    </a:lnL>
                    <a:lnR>
                      <a:noFill/>
                    </a:lnR>
                    <a:lnT>
                      <a:noFill/>
                    </a:lnT>
                    <a:lnB w="28575"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1028028">
                <a:tc>
                  <a:txBody>
                    <a:bodyPr/>
                    <a:lstStyle/>
                    <a:p>
                      <a:pPr marL="0" marR="0" algn="l">
                        <a:spcBef>
                          <a:spcPts val="0"/>
                        </a:spcBef>
                        <a:spcAft>
                          <a:spcPts val="0"/>
                        </a:spcAft>
                      </a:pPr>
                      <a:endParaRPr lang="en-US" sz="1600" dirty="0">
                        <a:latin typeface="+mn-lt"/>
                        <a:ea typeface="Times New Roman"/>
                        <a:cs typeface="Times New Roman"/>
                      </a:endParaRPr>
                    </a:p>
                  </a:txBody>
                  <a:tcPr marL="68580" marR="68580" marT="0" marB="0">
                    <a:lnL>
                      <a:noFill/>
                    </a:lnL>
                    <a:lnR>
                      <a:noFill/>
                    </a:lnR>
                    <a:lnT>
                      <a:noFill/>
                    </a:lnT>
                    <a:lnB>
                      <a:noFill/>
                    </a:lnB>
                  </a:tcPr>
                </a:tc>
                <a:tc>
                  <a:txBody>
                    <a:bodyPr/>
                    <a:lstStyle/>
                    <a:p>
                      <a:pPr marL="0" marR="0" algn="l">
                        <a:spcBef>
                          <a:spcPts val="0"/>
                        </a:spcBef>
                        <a:spcAft>
                          <a:spcPts val="0"/>
                        </a:spcAft>
                      </a:pPr>
                      <a:endParaRPr lang="en-US" sz="1800" dirty="0">
                        <a:latin typeface="+mn-lt"/>
                        <a:ea typeface="Times New Roman"/>
                        <a:cs typeface="Times New Roman"/>
                      </a:endParaRPr>
                    </a:p>
                  </a:txBody>
                  <a:tcPr marL="68580" marR="68580" marT="0" marB="0">
                    <a:lnL>
                      <a:noFill/>
                    </a:lnL>
                    <a:lnR>
                      <a:noFill/>
                    </a:lnR>
                    <a:lnT>
                      <a:noFill/>
                    </a:lnT>
                    <a:lnB>
                      <a:noFill/>
                    </a:lnB>
                  </a:tcPr>
                </a:tc>
                <a:tc gridSpan="2">
                  <a:txBody>
                    <a:bodyPr/>
                    <a:lstStyle/>
                    <a:p>
                      <a:pPr marL="0" marR="0" algn="ctr">
                        <a:spcBef>
                          <a:spcPts val="0"/>
                        </a:spcBef>
                        <a:spcAft>
                          <a:spcPts val="0"/>
                        </a:spcAft>
                      </a:pPr>
                      <a:r>
                        <a:rPr lang="en-US" sz="2800" b="1" i="1" baseline="0" dirty="0">
                          <a:solidFill>
                            <a:schemeClr val="bg1"/>
                          </a:solidFill>
                          <a:effectLst>
                            <a:outerShdw blurRad="38100" dist="38100" dir="2700000" algn="tl">
                              <a:srgbClr val="000000">
                                <a:alpha val="43137"/>
                              </a:srgbClr>
                            </a:outerShdw>
                          </a:effectLst>
                          <a:latin typeface="+mn-lt"/>
                          <a:ea typeface="Times New Roman"/>
                          <a:cs typeface="Times New Roman"/>
                        </a:rPr>
                        <a:t>Goal of Strategy</a:t>
                      </a:r>
                      <a:endParaRPr lang="en-US" sz="2800" b="1" i="1" dirty="0">
                        <a:solidFill>
                          <a:schemeClr val="bg1"/>
                        </a:solidFill>
                        <a:effectLst>
                          <a:outerShdw blurRad="38100" dist="38100" dir="2700000" algn="tl">
                            <a:srgbClr val="000000">
                              <a:alpha val="43137"/>
                            </a:srgbClr>
                          </a:outerShdw>
                        </a:effectLst>
                        <a:latin typeface="+mn-lt"/>
                        <a:ea typeface="Times New Roman"/>
                        <a:cs typeface="Times New Roman"/>
                      </a:endParaRPr>
                    </a:p>
                  </a:txBody>
                  <a:tcPr marL="68580" marR="68580" marT="0" marB="0" anchor="ctr">
                    <a:lnL>
                      <a:noFill/>
                    </a:lnL>
                    <a:lnR>
                      <a:noFill/>
                    </a:lnR>
                    <a:lnT w="12700" cap="flat" cmpd="sng" algn="ctr">
                      <a:noFill/>
                      <a:prstDash val="solid"/>
                      <a:round/>
                      <a:headEnd type="none" w="med" len="med"/>
                      <a:tailEnd type="none" w="med" len="med"/>
                    </a:lnT>
                    <a:lnB w="28575"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1"/>
                  </a:ext>
                </a:extLst>
              </a:tr>
              <a:tr h="1028028">
                <a:tc>
                  <a:txBody>
                    <a:bodyPr/>
                    <a:lstStyle/>
                    <a:p>
                      <a:pPr marL="0" marR="0" algn="l">
                        <a:spcBef>
                          <a:spcPts val="0"/>
                        </a:spcBef>
                        <a:spcAft>
                          <a:spcPts val="0"/>
                        </a:spcAft>
                      </a:pPr>
                      <a:endParaRPr lang="en-US" sz="1600">
                        <a:latin typeface="+mn-lt"/>
                        <a:ea typeface="Times New Roman"/>
                        <a:cs typeface="Times New Roman"/>
                      </a:endParaRPr>
                    </a:p>
                  </a:txBody>
                  <a:tcPr marL="68580" marR="68580" marT="0" marB="0">
                    <a:lnL>
                      <a:noFill/>
                    </a:lnL>
                    <a:lnR>
                      <a:noFill/>
                    </a:lnR>
                    <a:lnT>
                      <a:noFill/>
                    </a:lnT>
                    <a:lnB>
                      <a:noFill/>
                    </a:lnB>
                  </a:tcPr>
                </a:tc>
                <a:tc>
                  <a:txBody>
                    <a:bodyPr/>
                    <a:lstStyle/>
                    <a:p>
                      <a:pPr marL="0" marR="0" algn="l">
                        <a:spcBef>
                          <a:spcPts val="0"/>
                        </a:spcBef>
                        <a:spcAft>
                          <a:spcPts val="0"/>
                        </a:spcAft>
                      </a:pPr>
                      <a:endParaRPr lang="en-US" sz="1600">
                        <a:latin typeface="+mn-lt"/>
                        <a:ea typeface="Times New Roman"/>
                        <a:cs typeface="Times New Roman"/>
                      </a:endParaRPr>
                    </a:p>
                  </a:txBody>
                  <a:tcPr marL="68580" marR="68580" marT="0" marB="0">
                    <a:lnL>
                      <a:noFill/>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Neutralizing </a:t>
                      </a:r>
                    </a:p>
                    <a:p>
                      <a:pPr marL="0" marR="0" algn="ctr">
                        <a:spcBef>
                          <a:spcPts val="0"/>
                        </a:spcBef>
                        <a:spcAft>
                          <a:spcPts val="60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harms </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3A669C"/>
                    </a:solidFill>
                  </a:tcPr>
                </a:tc>
                <a:tc>
                  <a:txBody>
                    <a:bodyPr/>
                    <a:lstStyle/>
                    <a:p>
                      <a:pPr marL="0" marR="0" algn="ctr">
                        <a:spcBef>
                          <a:spcPts val="0"/>
                        </a:spcBef>
                        <a:spcAft>
                          <a:spcPts val="60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Transcending structures</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3A669C"/>
                    </a:solidFill>
                  </a:tcPr>
                </a:tc>
                <a:extLst>
                  <a:ext uri="{0D108BD9-81ED-4DB2-BD59-A6C34878D82A}">
                    <a16:rowId xmlns:a16="http://schemas.microsoft.com/office/drawing/2014/main" val="10002"/>
                  </a:ext>
                </a:extLst>
              </a:tr>
              <a:tr h="1111524">
                <a:tc rowSpan="2">
                  <a:txBody>
                    <a:bodyPr/>
                    <a:lstStyle/>
                    <a:p>
                      <a:pPr marL="171450" marR="0" indent="0" algn="l">
                        <a:spcBef>
                          <a:spcPts val="0"/>
                        </a:spcBef>
                        <a:spcAft>
                          <a:spcPts val="0"/>
                        </a:spcAft>
                      </a:pPr>
                      <a:r>
                        <a:rPr lang="en-US" sz="2800" b="1" i="1" dirty="0">
                          <a:solidFill>
                            <a:schemeClr val="bg1"/>
                          </a:solidFill>
                          <a:latin typeface="+mn-lt"/>
                          <a:ea typeface="Times New Roman"/>
                          <a:cs typeface="Times New Roman"/>
                        </a:rPr>
                        <a:t>Primary locus of strategy</a:t>
                      </a:r>
                      <a:endParaRPr lang="en-US" sz="2800" b="1" dirty="0">
                        <a:solidFill>
                          <a:schemeClr val="bg1"/>
                        </a:solidFill>
                        <a:latin typeface="+mn-lt"/>
                        <a:ea typeface="Times New Roman"/>
                        <a:cs typeface="Times New Roman"/>
                      </a:endParaRPr>
                    </a:p>
                  </a:txBody>
                  <a:tcPr marL="68580" marR="68580" marT="0" marB="0" anchor="ctr">
                    <a:lnL>
                      <a:noFill/>
                    </a:lnL>
                    <a:lnR w="28575"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The state</a:t>
                      </a:r>
                      <a:endParaRPr lang="en-US" sz="2000" dirty="0">
                        <a:solidFill>
                          <a:schemeClr val="bg1"/>
                        </a:solidFill>
                        <a:effectLst>
                          <a:outerShdw blurRad="38100" dist="38100" dir="2700000" algn="tl">
                            <a:srgbClr val="000000">
                              <a:alpha val="43137"/>
                            </a:srgbClr>
                          </a:outerShdw>
                        </a:effectLst>
                        <a:latin typeface="+mn-lt"/>
                        <a:ea typeface="Times New Roman"/>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3A669C"/>
                    </a:solidFill>
                  </a:tcPr>
                </a:tc>
                <a:tc>
                  <a:txBody>
                    <a:bodyPr/>
                    <a:lstStyle/>
                    <a:p>
                      <a:pPr marL="0" marR="0" algn="ctr">
                        <a:spcBef>
                          <a:spcPts val="0"/>
                        </a:spcBef>
                        <a:spcAft>
                          <a:spcPts val="0"/>
                        </a:spcAft>
                      </a:pPr>
                      <a:r>
                        <a:rPr lang="en-US" sz="2000" b="1" i="1" dirty="0">
                          <a:solidFill>
                            <a:schemeClr val="bg1"/>
                          </a:solidFill>
                          <a:latin typeface="+mn-lt"/>
                          <a:ea typeface="Times New Roman"/>
                          <a:cs typeface="Times New Roman"/>
                        </a:rPr>
                        <a:t>Taming capitalism</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b="1" i="1" dirty="0">
                          <a:latin typeface="+mn-lt"/>
                          <a:ea typeface="Times New Roman"/>
                          <a:cs typeface="Times New Roman"/>
                        </a:rPr>
                        <a:t>Smashing Capitalism</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138390">
                <a:tc vMerge="1">
                  <a:txBody>
                    <a:bodyPr/>
                    <a:lstStyle/>
                    <a:p>
                      <a:endParaRPr lang="en-US"/>
                    </a:p>
                  </a:txBody>
                  <a:tcPr/>
                </a:tc>
                <a:tc>
                  <a:txBody>
                    <a:bodyPr/>
                    <a:lstStyle/>
                    <a:p>
                      <a:pPr marL="0" marR="0" algn="ctr">
                        <a:spcBef>
                          <a:spcPts val="0"/>
                        </a:spcBef>
                        <a:spcAft>
                          <a:spcPts val="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Civil Society</a:t>
                      </a:r>
                      <a:endParaRPr lang="en-US" sz="2400" dirty="0">
                        <a:solidFill>
                          <a:schemeClr val="bg1"/>
                        </a:solidFill>
                        <a:effectLst>
                          <a:outerShdw blurRad="38100" dist="38100" dir="2700000" algn="tl">
                            <a:srgbClr val="000000">
                              <a:alpha val="43137"/>
                            </a:srgbClr>
                          </a:outerShdw>
                        </a:effectLst>
                        <a:latin typeface="+mn-lt"/>
                        <a:ea typeface="Times New Roman"/>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3A669C"/>
                    </a:solidFill>
                  </a:tcPr>
                </a:tc>
                <a:tc>
                  <a:txBody>
                    <a:bodyPr/>
                    <a:lstStyle/>
                    <a:p>
                      <a:pPr marL="0" marR="0" algn="ctr">
                        <a:spcBef>
                          <a:spcPts val="0"/>
                        </a:spcBef>
                        <a:spcAft>
                          <a:spcPts val="0"/>
                        </a:spcAft>
                      </a:pPr>
                      <a:r>
                        <a:rPr lang="en-US" sz="2000" b="1" i="1" dirty="0">
                          <a:solidFill>
                            <a:schemeClr val="bg1"/>
                          </a:solidFill>
                          <a:latin typeface="+mn-lt"/>
                          <a:ea typeface="Times New Roman"/>
                          <a:cs typeface="Times New Roman"/>
                        </a:rPr>
                        <a:t>Escaping Capitalism</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b="1" i="1" dirty="0">
                          <a:solidFill>
                            <a:schemeClr val="bg1"/>
                          </a:solidFill>
                          <a:latin typeface="+mn-lt"/>
                          <a:ea typeface="Times New Roman"/>
                          <a:cs typeface="Times New Roman"/>
                        </a:rPr>
                        <a:t>Eroding capitalism</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202587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52400" y="387341"/>
            <a:ext cx="8839200" cy="6186488"/>
          </a:xfrm>
          <a:prstGeom prst="rect">
            <a:avLst/>
          </a:prstGeom>
          <a:solidFill>
            <a:schemeClr val="tx1"/>
          </a:solidFill>
          <a:ln w="28575" algn="ctr">
            <a:solidFill>
              <a:srgbClr val="000000"/>
            </a:solidFill>
            <a:miter lim="800000"/>
            <a:headEnd/>
            <a:tailEnd/>
          </a:ln>
          <a:effectLst/>
        </p:spPr>
        <p:txBody>
          <a:bodyPr wrap="square">
            <a:spAutoFit/>
          </a:bodyPr>
          <a:lstStyle/>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p:txBody>
      </p:sp>
      <p:graphicFrame>
        <p:nvGraphicFramePr>
          <p:cNvPr id="5" name="Table 4"/>
          <p:cNvGraphicFramePr>
            <a:graphicFrameLocks noGrp="1"/>
          </p:cNvGraphicFramePr>
          <p:nvPr>
            <p:extLst>
              <p:ext uri="{D42A27DB-BD31-4B8C-83A1-F6EECF244321}">
                <p14:modId xmlns:p14="http://schemas.microsoft.com/office/powerpoint/2010/main" val="119653656"/>
              </p:ext>
            </p:extLst>
          </p:nvPr>
        </p:nvGraphicFramePr>
        <p:xfrm>
          <a:off x="381000" y="609601"/>
          <a:ext cx="8305801" cy="5333997"/>
        </p:xfrm>
        <a:graphic>
          <a:graphicData uri="http://schemas.openxmlformats.org/drawingml/2006/table">
            <a:tbl>
              <a:tblPr/>
              <a:tblGrid>
                <a:gridCol w="1828800">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2479439">
                  <a:extLst>
                    <a:ext uri="{9D8B030D-6E8A-4147-A177-3AD203B41FA5}">
                      <a16:colId xmlns:a16="http://schemas.microsoft.com/office/drawing/2014/main" val="20002"/>
                    </a:ext>
                  </a:extLst>
                </a:gridCol>
                <a:gridCol w="2397362">
                  <a:extLst>
                    <a:ext uri="{9D8B030D-6E8A-4147-A177-3AD203B41FA5}">
                      <a16:colId xmlns:a16="http://schemas.microsoft.com/office/drawing/2014/main" val="20003"/>
                    </a:ext>
                  </a:extLst>
                </a:gridCol>
              </a:tblGrid>
              <a:tr h="1028027">
                <a:tc gridSpan="4">
                  <a:txBody>
                    <a:bodyPr/>
                    <a:lstStyle/>
                    <a:p>
                      <a:pPr marL="0" marR="0" algn="ctr">
                        <a:spcBef>
                          <a:spcPts val="0"/>
                        </a:spcBef>
                        <a:spcAft>
                          <a:spcPts val="0"/>
                        </a:spcAft>
                      </a:pPr>
                      <a:r>
                        <a:rPr lang="en-US" sz="4400" b="1" dirty="0">
                          <a:solidFill>
                            <a:schemeClr val="bg1"/>
                          </a:solidFill>
                          <a:effectLst>
                            <a:outerShdw blurRad="38100" dist="38100" dir="2700000" algn="tl">
                              <a:srgbClr val="000000">
                                <a:alpha val="43137"/>
                              </a:srgbClr>
                            </a:outerShdw>
                          </a:effectLst>
                          <a:latin typeface="+mn-lt"/>
                          <a:ea typeface="Times New Roman"/>
                          <a:cs typeface="Times New Roman"/>
                        </a:rPr>
                        <a:t>Strategic logics of Anti-Capitalism</a:t>
                      </a:r>
                    </a:p>
                  </a:txBody>
                  <a:tcPr marL="68580" marR="68580" marT="0" marB="0">
                    <a:lnL>
                      <a:noFill/>
                    </a:lnL>
                    <a:lnR>
                      <a:noFill/>
                    </a:lnR>
                    <a:lnT>
                      <a:noFill/>
                    </a:lnT>
                    <a:lnB>
                      <a:noFill/>
                    </a:lnB>
                    <a:lnTlToBr w="12700" cmpd="sng">
                      <a:noFill/>
                      <a:prstDash val="solid"/>
                    </a:lnTlToBr>
                    <a:lnBlToTr w="12700" cmpd="sng">
                      <a:noFill/>
                      <a:prstDash val="solid"/>
                    </a:lnBlToTr>
                  </a:tcPr>
                </a:tc>
                <a:tc hMerge="1">
                  <a:txBody>
                    <a:bodyPr/>
                    <a:lstStyle/>
                    <a:p>
                      <a:pPr marL="0" marR="0" algn="l">
                        <a:spcBef>
                          <a:spcPts val="0"/>
                        </a:spcBef>
                        <a:spcAft>
                          <a:spcPts val="0"/>
                        </a:spcAft>
                      </a:pPr>
                      <a:endParaRPr lang="en-US" sz="1600" dirty="0">
                        <a:latin typeface="+mn-lt"/>
                        <a:ea typeface="Times New Roman"/>
                        <a:cs typeface="Times New Roman"/>
                      </a:endParaRPr>
                    </a:p>
                  </a:txBody>
                  <a:tcPr marL="68580" marR="68580" marT="0" marB="0">
                    <a:lnL>
                      <a:noFill/>
                    </a:lnL>
                    <a:lnR>
                      <a:noFill/>
                    </a:lnR>
                    <a:lnT>
                      <a:noFill/>
                    </a:lnT>
                    <a:lnB>
                      <a:noFill/>
                    </a:lnB>
                  </a:tcPr>
                </a:tc>
                <a:tc hMerge="1">
                  <a:txBody>
                    <a:bodyPr/>
                    <a:lstStyle/>
                    <a:p>
                      <a:pPr marL="0" marR="0" algn="ctr">
                        <a:spcBef>
                          <a:spcPts val="0"/>
                        </a:spcBef>
                        <a:spcAft>
                          <a:spcPts val="0"/>
                        </a:spcAft>
                      </a:pPr>
                      <a:endParaRPr lang="en-US" sz="1600" dirty="0">
                        <a:solidFill>
                          <a:schemeClr val="bg1"/>
                        </a:solidFill>
                        <a:latin typeface="+mn-lt"/>
                        <a:ea typeface="Times New Roman"/>
                        <a:cs typeface="Times New Roman"/>
                      </a:endParaRPr>
                    </a:p>
                  </a:txBody>
                  <a:tcPr marL="68580" marR="68580" marT="0" marB="0" anchor="ctr">
                    <a:lnL>
                      <a:noFill/>
                    </a:lnL>
                    <a:lnR>
                      <a:noFill/>
                    </a:lnR>
                    <a:lnT>
                      <a:noFill/>
                    </a:lnT>
                    <a:lnB w="28575"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1028028">
                <a:tc>
                  <a:txBody>
                    <a:bodyPr/>
                    <a:lstStyle/>
                    <a:p>
                      <a:pPr marL="0" marR="0" algn="l">
                        <a:spcBef>
                          <a:spcPts val="0"/>
                        </a:spcBef>
                        <a:spcAft>
                          <a:spcPts val="0"/>
                        </a:spcAft>
                      </a:pPr>
                      <a:endParaRPr lang="en-US" sz="1600" dirty="0">
                        <a:latin typeface="+mn-lt"/>
                        <a:ea typeface="Times New Roman"/>
                        <a:cs typeface="Times New Roman"/>
                      </a:endParaRPr>
                    </a:p>
                  </a:txBody>
                  <a:tcPr marL="68580" marR="68580" marT="0" marB="0">
                    <a:lnL>
                      <a:noFill/>
                    </a:lnL>
                    <a:lnR>
                      <a:noFill/>
                    </a:lnR>
                    <a:lnT>
                      <a:noFill/>
                    </a:lnT>
                    <a:lnB>
                      <a:noFill/>
                    </a:lnB>
                  </a:tcPr>
                </a:tc>
                <a:tc>
                  <a:txBody>
                    <a:bodyPr/>
                    <a:lstStyle/>
                    <a:p>
                      <a:pPr marL="0" marR="0" algn="l">
                        <a:spcBef>
                          <a:spcPts val="0"/>
                        </a:spcBef>
                        <a:spcAft>
                          <a:spcPts val="0"/>
                        </a:spcAft>
                      </a:pPr>
                      <a:endParaRPr lang="en-US" sz="1800" dirty="0">
                        <a:latin typeface="+mn-lt"/>
                        <a:ea typeface="Times New Roman"/>
                        <a:cs typeface="Times New Roman"/>
                      </a:endParaRPr>
                    </a:p>
                  </a:txBody>
                  <a:tcPr marL="68580" marR="68580" marT="0" marB="0">
                    <a:lnL>
                      <a:noFill/>
                    </a:lnL>
                    <a:lnR>
                      <a:noFill/>
                    </a:lnR>
                    <a:lnT>
                      <a:noFill/>
                    </a:lnT>
                    <a:lnB>
                      <a:noFill/>
                    </a:lnB>
                  </a:tcPr>
                </a:tc>
                <a:tc gridSpan="2">
                  <a:txBody>
                    <a:bodyPr/>
                    <a:lstStyle/>
                    <a:p>
                      <a:pPr marL="0" marR="0" algn="ctr">
                        <a:spcBef>
                          <a:spcPts val="0"/>
                        </a:spcBef>
                        <a:spcAft>
                          <a:spcPts val="0"/>
                        </a:spcAft>
                      </a:pPr>
                      <a:r>
                        <a:rPr lang="en-US" sz="2800" b="1" i="1" baseline="0" dirty="0">
                          <a:solidFill>
                            <a:schemeClr val="bg1"/>
                          </a:solidFill>
                          <a:effectLst>
                            <a:outerShdw blurRad="38100" dist="38100" dir="2700000" algn="tl">
                              <a:srgbClr val="000000">
                                <a:alpha val="43137"/>
                              </a:srgbClr>
                            </a:outerShdw>
                          </a:effectLst>
                          <a:latin typeface="+mn-lt"/>
                          <a:ea typeface="Times New Roman"/>
                          <a:cs typeface="Times New Roman"/>
                        </a:rPr>
                        <a:t>Goal of Strategy</a:t>
                      </a:r>
                      <a:endParaRPr lang="en-US" sz="2800" b="1" i="1" dirty="0">
                        <a:solidFill>
                          <a:schemeClr val="bg1"/>
                        </a:solidFill>
                        <a:effectLst>
                          <a:outerShdw blurRad="38100" dist="38100" dir="2700000" algn="tl">
                            <a:srgbClr val="000000">
                              <a:alpha val="43137"/>
                            </a:srgbClr>
                          </a:outerShdw>
                        </a:effectLst>
                        <a:latin typeface="+mn-lt"/>
                        <a:ea typeface="Times New Roman"/>
                        <a:cs typeface="Times New Roman"/>
                      </a:endParaRPr>
                    </a:p>
                  </a:txBody>
                  <a:tcPr marL="68580" marR="68580" marT="0" marB="0" anchor="ctr">
                    <a:lnL>
                      <a:noFill/>
                    </a:lnL>
                    <a:lnR>
                      <a:noFill/>
                    </a:lnR>
                    <a:lnT w="12700" cap="flat" cmpd="sng" algn="ctr">
                      <a:noFill/>
                      <a:prstDash val="solid"/>
                      <a:round/>
                      <a:headEnd type="none" w="med" len="med"/>
                      <a:tailEnd type="none" w="med" len="med"/>
                    </a:lnT>
                    <a:lnB w="28575"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1"/>
                  </a:ext>
                </a:extLst>
              </a:tr>
              <a:tr h="1028028">
                <a:tc>
                  <a:txBody>
                    <a:bodyPr/>
                    <a:lstStyle/>
                    <a:p>
                      <a:pPr marL="0" marR="0" algn="l">
                        <a:spcBef>
                          <a:spcPts val="0"/>
                        </a:spcBef>
                        <a:spcAft>
                          <a:spcPts val="0"/>
                        </a:spcAft>
                      </a:pPr>
                      <a:endParaRPr lang="en-US" sz="1600">
                        <a:latin typeface="+mn-lt"/>
                        <a:ea typeface="Times New Roman"/>
                        <a:cs typeface="Times New Roman"/>
                      </a:endParaRPr>
                    </a:p>
                  </a:txBody>
                  <a:tcPr marL="68580" marR="68580" marT="0" marB="0">
                    <a:lnL>
                      <a:noFill/>
                    </a:lnL>
                    <a:lnR>
                      <a:noFill/>
                    </a:lnR>
                    <a:lnT>
                      <a:noFill/>
                    </a:lnT>
                    <a:lnB>
                      <a:noFill/>
                    </a:lnB>
                  </a:tcPr>
                </a:tc>
                <a:tc>
                  <a:txBody>
                    <a:bodyPr/>
                    <a:lstStyle/>
                    <a:p>
                      <a:pPr marL="0" marR="0" algn="l">
                        <a:spcBef>
                          <a:spcPts val="0"/>
                        </a:spcBef>
                        <a:spcAft>
                          <a:spcPts val="0"/>
                        </a:spcAft>
                      </a:pPr>
                      <a:endParaRPr lang="en-US" sz="1600">
                        <a:latin typeface="+mn-lt"/>
                        <a:ea typeface="Times New Roman"/>
                        <a:cs typeface="Times New Roman"/>
                      </a:endParaRPr>
                    </a:p>
                  </a:txBody>
                  <a:tcPr marL="68580" marR="68580" marT="0" marB="0">
                    <a:lnL>
                      <a:noFill/>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Neutralizing </a:t>
                      </a:r>
                    </a:p>
                    <a:p>
                      <a:pPr marL="0" marR="0" algn="ctr">
                        <a:spcBef>
                          <a:spcPts val="0"/>
                        </a:spcBef>
                        <a:spcAft>
                          <a:spcPts val="60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harms </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3A669C"/>
                    </a:solidFill>
                  </a:tcPr>
                </a:tc>
                <a:tc>
                  <a:txBody>
                    <a:bodyPr/>
                    <a:lstStyle/>
                    <a:p>
                      <a:pPr marL="0" marR="0" algn="ctr">
                        <a:spcBef>
                          <a:spcPts val="0"/>
                        </a:spcBef>
                        <a:spcAft>
                          <a:spcPts val="60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Transcending structures</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3A669C"/>
                    </a:solidFill>
                  </a:tcPr>
                </a:tc>
                <a:extLst>
                  <a:ext uri="{0D108BD9-81ED-4DB2-BD59-A6C34878D82A}">
                    <a16:rowId xmlns:a16="http://schemas.microsoft.com/office/drawing/2014/main" val="10002"/>
                  </a:ext>
                </a:extLst>
              </a:tr>
              <a:tr h="1111524">
                <a:tc rowSpan="2">
                  <a:txBody>
                    <a:bodyPr/>
                    <a:lstStyle/>
                    <a:p>
                      <a:pPr marL="171450" marR="0" indent="0" algn="l">
                        <a:spcBef>
                          <a:spcPts val="0"/>
                        </a:spcBef>
                        <a:spcAft>
                          <a:spcPts val="0"/>
                        </a:spcAft>
                      </a:pPr>
                      <a:r>
                        <a:rPr lang="en-US" sz="2800" b="1" i="1" dirty="0">
                          <a:solidFill>
                            <a:schemeClr val="bg1"/>
                          </a:solidFill>
                          <a:latin typeface="+mn-lt"/>
                          <a:ea typeface="Times New Roman"/>
                          <a:cs typeface="Times New Roman"/>
                        </a:rPr>
                        <a:t>Primary locus of strategy</a:t>
                      </a:r>
                      <a:endParaRPr lang="en-US" sz="2800" b="1" dirty="0">
                        <a:solidFill>
                          <a:schemeClr val="bg1"/>
                        </a:solidFill>
                        <a:latin typeface="+mn-lt"/>
                        <a:ea typeface="Times New Roman"/>
                        <a:cs typeface="Times New Roman"/>
                      </a:endParaRPr>
                    </a:p>
                  </a:txBody>
                  <a:tcPr marL="68580" marR="68580" marT="0" marB="0" anchor="ctr">
                    <a:lnL>
                      <a:noFill/>
                    </a:lnL>
                    <a:lnR w="28575"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The state</a:t>
                      </a:r>
                      <a:endParaRPr lang="en-US" sz="2000" dirty="0">
                        <a:solidFill>
                          <a:schemeClr val="bg1"/>
                        </a:solidFill>
                        <a:effectLst>
                          <a:outerShdw blurRad="38100" dist="38100" dir="2700000" algn="tl">
                            <a:srgbClr val="000000">
                              <a:alpha val="43137"/>
                            </a:srgbClr>
                          </a:outerShdw>
                        </a:effectLst>
                        <a:latin typeface="+mn-lt"/>
                        <a:ea typeface="Times New Roman"/>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3A669C"/>
                    </a:solidFill>
                  </a:tcPr>
                </a:tc>
                <a:tc>
                  <a:txBody>
                    <a:bodyPr/>
                    <a:lstStyle/>
                    <a:p>
                      <a:pPr marL="0" marR="0" algn="ctr">
                        <a:spcBef>
                          <a:spcPts val="0"/>
                        </a:spcBef>
                        <a:spcAft>
                          <a:spcPts val="0"/>
                        </a:spcAft>
                      </a:pPr>
                      <a:r>
                        <a:rPr lang="en-US" sz="2000" b="1" i="1" dirty="0">
                          <a:latin typeface="+mn-lt"/>
                          <a:ea typeface="Times New Roman"/>
                          <a:cs typeface="Times New Roman"/>
                        </a:rPr>
                        <a:t>Taming capitalism</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b="1" i="1" dirty="0">
                          <a:latin typeface="+mn-lt"/>
                          <a:ea typeface="Times New Roman"/>
                          <a:cs typeface="Times New Roman"/>
                        </a:rPr>
                        <a:t>Smashing Capitalism</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138390">
                <a:tc vMerge="1">
                  <a:txBody>
                    <a:bodyPr/>
                    <a:lstStyle/>
                    <a:p>
                      <a:endParaRPr lang="en-US"/>
                    </a:p>
                  </a:txBody>
                  <a:tcPr/>
                </a:tc>
                <a:tc>
                  <a:txBody>
                    <a:bodyPr/>
                    <a:lstStyle/>
                    <a:p>
                      <a:pPr marL="0" marR="0" algn="ctr">
                        <a:spcBef>
                          <a:spcPts val="0"/>
                        </a:spcBef>
                        <a:spcAft>
                          <a:spcPts val="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Civil Society</a:t>
                      </a:r>
                      <a:endParaRPr lang="en-US" sz="2400" dirty="0">
                        <a:solidFill>
                          <a:schemeClr val="bg1"/>
                        </a:solidFill>
                        <a:effectLst>
                          <a:outerShdw blurRad="38100" dist="38100" dir="2700000" algn="tl">
                            <a:srgbClr val="000000">
                              <a:alpha val="43137"/>
                            </a:srgbClr>
                          </a:outerShdw>
                        </a:effectLst>
                        <a:latin typeface="+mn-lt"/>
                        <a:ea typeface="Times New Roman"/>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3A669C"/>
                    </a:solidFill>
                  </a:tcPr>
                </a:tc>
                <a:tc>
                  <a:txBody>
                    <a:bodyPr/>
                    <a:lstStyle/>
                    <a:p>
                      <a:pPr marL="0" marR="0" algn="ctr">
                        <a:spcBef>
                          <a:spcPts val="0"/>
                        </a:spcBef>
                        <a:spcAft>
                          <a:spcPts val="0"/>
                        </a:spcAft>
                      </a:pPr>
                      <a:r>
                        <a:rPr lang="en-US" sz="2000" b="1" i="1" dirty="0">
                          <a:solidFill>
                            <a:schemeClr val="bg1"/>
                          </a:solidFill>
                          <a:latin typeface="+mn-lt"/>
                          <a:ea typeface="Times New Roman"/>
                          <a:cs typeface="Times New Roman"/>
                        </a:rPr>
                        <a:t>Escaping Capitalism</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b="1" i="1" dirty="0">
                          <a:solidFill>
                            <a:schemeClr val="bg1"/>
                          </a:solidFill>
                          <a:latin typeface="+mn-lt"/>
                          <a:ea typeface="Times New Roman"/>
                          <a:cs typeface="Times New Roman"/>
                        </a:rPr>
                        <a:t>Eroding capitalism</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029126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52400" y="387341"/>
            <a:ext cx="8839200" cy="6186488"/>
          </a:xfrm>
          <a:prstGeom prst="rect">
            <a:avLst/>
          </a:prstGeom>
          <a:solidFill>
            <a:schemeClr val="tx1"/>
          </a:solidFill>
          <a:ln w="28575" algn="ctr">
            <a:solidFill>
              <a:srgbClr val="000000"/>
            </a:solidFill>
            <a:miter lim="800000"/>
            <a:headEnd/>
            <a:tailEnd/>
          </a:ln>
          <a:effectLst/>
        </p:spPr>
        <p:txBody>
          <a:bodyPr wrap="square">
            <a:spAutoFit/>
          </a:bodyPr>
          <a:lstStyle/>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p:txBody>
      </p:sp>
      <p:graphicFrame>
        <p:nvGraphicFramePr>
          <p:cNvPr id="5" name="Table 4"/>
          <p:cNvGraphicFramePr>
            <a:graphicFrameLocks noGrp="1"/>
          </p:cNvGraphicFramePr>
          <p:nvPr>
            <p:extLst>
              <p:ext uri="{D42A27DB-BD31-4B8C-83A1-F6EECF244321}">
                <p14:modId xmlns:p14="http://schemas.microsoft.com/office/powerpoint/2010/main" val="2488909435"/>
              </p:ext>
            </p:extLst>
          </p:nvPr>
        </p:nvGraphicFramePr>
        <p:xfrm>
          <a:off x="381000" y="609601"/>
          <a:ext cx="8305801" cy="5333997"/>
        </p:xfrm>
        <a:graphic>
          <a:graphicData uri="http://schemas.openxmlformats.org/drawingml/2006/table">
            <a:tbl>
              <a:tblPr/>
              <a:tblGrid>
                <a:gridCol w="1828800">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2479439">
                  <a:extLst>
                    <a:ext uri="{9D8B030D-6E8A-4147-A177-3AD203B41FA5}">
                      <a16:colId xmlns:a16="http://schemas.microsoft.com/office/drawing/2014/main" val="20002"/>
                    </a:ext>
                  </a:extLst>
                </a:gridCol>
                <a:gridCol w="2397362">
                  <a:extLst>
                    <a:ext uri="{9D8B030D-6E8A-4147-A177-3AD203B41FA5}">
                      <a16:colId xmlns:a16="http://schemas.microsoft.com/office/drawing/2014/main" val="20003"/>
                    </a:ext>
                  </a:extLst>
                </a:gridCol>
              </a:tblGrid>
              <a:tr h="1028027">
                <a:tc gridSpan="4">
                  <a:txBody>
                    <a:bodyPr/>
                    <a:lstStyle/>
                    <a:p>
                      <a:pPr marL="0" marR="0" algn="ctr">
                        <a:spcBef>
                          <a:spcPts val="0"/>
                        </a:spcBef>
                        <a:spcAft>
                          <a:spcPts val="0"/>
                        </a:spcAft>
                      </a:pPr>
                      <a:r>
                        <a:rPr lang="en-US" sz="4400" b="1" dirty="0">
                          <a:solidFill>
                            <a:schemeClr val="bg1"/>
                          </a:solidFill>
                          <a:effectLst>
                            <a:outerShdw blurRad="38100" dist="38100" dir="2700000" algn="tl">
                              <a:srgbClr val="000000">
                                <a:alpha val="43137"/>
                              </a:srgbClr>
                            </a:outerShdw>
                          </a:effectLst>
                          <a:latin typeface="+mn-lt"/>
                          <a:ea typeface="Times New Roman"/>
                          <a:cs typeface="Times New Roman"/>
                        </a:rPr>
                        <a:t>Strategic logics of Anti-Capitalism</a:t>
                      </a:r>
                    </a:p>
                  </a:txBody>
                  <a:tcPr marL="68580" marR="68580" marT="0" marB="0">
                    <a:lnL>
                      <a:noFill/>
                    </a:lnL>
                    <a:lnR>
                      <a:noFill/>
                    </a:lnR>
                    <a:lnT>
                      <a:noFill/>
                    </a:lnT>
                    <a:lnB>
                      <a:noFill/>
                    </a:lnB>
                    <a:lnTlToBr w="12700" cmpd="sng">
                      <a:noFill/>
                      <a:prstDash val="solid"/>
                    </a:lnTlToBr>
                    <a:lnBlToTr w="12700" cmpd="sng">
                      <a:noFill/>
                      <a:prstDash val="solid"/>
                    </a:lnBlToTr>
                  </a:tcPr>
                </a:tc>
                <a:tc hMerge="1">
                  <a:txBody>
                    <a:bodyPr/>
                    <a:lstStyle/>
                    <a:p>
                      <a:pPr marL="0" marR="0" algn="l">
                        <a:spcBef>
                          <a:spcPts val="0"/>
                        </a:spcBef>
                        <a:spcAft>
                          <a:spcPts val="0"/>
                        </a:spcAft>
                      </a:pPr>
                      <a:endParaRPr lang="en-US" sz="1600" dirty="0">
                        <a:latin typeface="+mn-lt"/>
                        <a:ea typeface="Times New Roman"/>
                        <a:cs typeface="Times New Roman"/>
                      </a:endParaRPr>
                    </a:p>
                  </a:txBody>
                  <a:tcPr marL="68580" marR="68580" marT="0" marB="0">
                    <a:lnL>
                      <a:noFill/>
                    </a:lnL>
                    <a:lnR>
                      <a:noFill/>
                    </a:lnR>
                    <a:lnT>
                      <a:noFill/>
                    </a:lnT>
                    <a:lnB>
                      <a:noFill/>
                    </a:lnB>
                  </a:tcPr>
                </a:tc>
                <a:tc hMerge="1">
                  <a:txBody>
                    <a:bodyPr/>
                    <a:lstStyle/>
                    <a:p>
                      <a:pPr marL="0" marR="0" algn="ctr">
                        <a:spcBef>
                          <a:spcPts val="0"/>
                        </a:spcBef>
                        <a:spcAft>
                          <a:spcPts val="0"/>
                        </a:spcAft>
                      </a:pPr>
                      <a:endParaRPr lang="en-US" sz="1600" dirty="0">
                        <a:solidFill>
                          <a:schemeClr val="bg1"/>
                        </a:solidFill>
                        <a:latin typeface="+mn-lt"/>
                        <a:ea typeface="Times New Roman"/>
                        <a:cs typeface="Times New Roman"/>
                      </a:endParaRPr>
                    </a:p>
                  </a:txBody>
                  <a:tcPr marL="68580" marR="68580" marT="0" marB="0" anchor="ctr">
                    <a:lnL>
                      <a:noFill/>
                    </a:lnL>
                    <a:lnR>
                      <a:noFill/>
                    </a:lnR>
                    <a:lnT>
                      <a:noFill/>
                    </a:lnT>
                    <a:lnB w="28575"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1028028">
                <a:tc>
                  <a:txBody>
                    <a:bodyPr/>
                    <a:lstStyle/>
                    <a:p>
                      <a:pPr marL="0" marR="0" algn="l">
                        <a:spcBef>
                          <a:spcPts val="0"/>
                        </a:spcBef>
                        <a:spcAft>
                          <a:spcPts val="0"/>
                        </a:spcAft>
                      </a:pPr>
                      <a:endParaRPr lang="en-US" sz="1600" dirty="0">
                        <a:latin typeface="+mn-lt"/>
                        <a:ea typeface="Times New Roman"/>
                        <a:cs typeface="Times New Roman"/>
                      </a:endParaRPr>
                    </a:p>
                  </a:txBody>
                  <a:tcPr marL="68580" marR="68580" marT="0" marB="0">
                    <a:lnL>
                      <a:noFill/>
                    </a:lnL>
                    <a:lnR>
                      <a:noFill/>
                    </a:lnR>
                    <a:lnT>
                      <a:noFill/>
                    </a:lnT>
                    <a:lnB>
                      <a:noFill/>
                    </a:lnB>
                  </a:tcPr>
                </a:tc>
                <a:tc>
                  <a:txBody>
                    <a:bodyPr/>
                    <a:lstStyle/>
                    <a:p>
                      <a:pPr marL="0" marR="0" algn="l">
                        <a:spcBef>
                          <a:spcPts val="0"/>
                        </a:spcBef>
                        <a:spcAft>
                          <a:spcPts val="0"/>
                        </a:spcAft>
                      </a:pPr>
                      <a:endParaRPr lang="en-US" sz="1800" dirty="0">
                        <a:latin typeface="+mn-lt"/>
                        <a:ea typeface="Times New Roman"/>
                        <a:cs typeface="Times New Roman"/>
                      </a:endParaRPr>
                    </a:p>
                  </a:txBody>
                  <a:tcPr marL="68580" marR="68580" marT="0" marB="0">
                    <a:lnL>
                      <a:noFill/>
                    </a:lnL>
                    <a:lnR>
                      <a:noFill/>
                    </a:lnR>
                    <a:lnT>
                      <a:noFill/>
                    </a:lnT>
                    <a:lnB>
                      <a:noFill/>
                    </a:lnB>
                  </a:tcPr>
                </a:tc>
                <a:tc gridSpan="2">
                  <a:txBody>
                    <a:bodyPr/>
                    <a:lstStyle/>
                    <a:p>
                      <a:pPr marL="0" marR="0" algn="ctr">
                        <a:spcBef>
                          <a:spcPts val="0"/>
                        </a:spcBef>
                        <a:spcAft>
                          <a:spcPts val="0"/>
                        </a:spcAft>
                      </a:pPr>
                      <a:r>
                        <a:rPr lang="en-US" sz="2800" b="1" i="1" baseline="0" dirty="0">
                          <a:solidFill>
                            <a:schemeClr val="bg1"/>
                          </a:solidFill>
                          <a:effectLst>
                            <a:outerShdw blurRad="38100" dist="38100" dir="2700000" algn="tl">
                              <a:srgbClr val="000000">
                                <a:alpha val="43137"/>
                              </a:srgbClr>
                            </a:outerShdw>
                          </a:effectLst>
                          <a:latin typeface="+mn-lt"/>
                          <a:ea typeface="Times New Roman"/>
                          <a:cs typeface="Times New Roman"/>
                        </a:rPr>
                        <a:t>Goal of Strategy</a:t>
                      </a:r>
                      <a:endParaRPr lang="en-US" sz="2800" b="1" i="1" dirty="0">
                        <a:solidFill>
                          <a:schemeClr val="bg1"/>
                        </a:solidFill>
                        <a:effectLst>
                          <a:outerShdw blurRad="38100" dist="38100" dir="2700000" algn="tl">
                            <a:srgbClr val="000000">
                              <a:alpha val="43137"/>
                            </a:srgbClr>
                          </a:outerShdw>
                        </a:effectLst>
                        <a:latin typeface="+mn-lt"/>
                        <a:ea typeface="Times New Roman"/>
                        <a:cs typeface="Times New Roman"/>
                      </a:endParaRPr>
                    </a:p>
                  </a:txBody>
                  <a:tcPr marL="68580" marR="68580" marT="0" marB="0" anchor="ctr">
                    <a:lnL>
                      <a:noFill/>
                    </a:lnL>
                    <a:lnR>
                      <a:noFill/>
                    </a:lnR>
                    <a:lnT w="12700" cap="flat" cmpd="sng" algn="ctr">
                      <a:noFill/>
                      <a:prstDash val="solid"/>
                      <a:round/>
                      <a:headEnd type="none" w="med" len="med"/>
                      <a:tailEnd type="none" w="med" len="med"/>
                    </a:lnT>
                    <a:lnB w="28575"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1"/>
                  </a:ext>
                </a:extLst>
              </a:tr>
              <a:tr h="1028028">
                <a:tc>
                  <a:txBody>
                    <a:bodyPr/>
                    <a:lstStyle/>
                    <a:p>
                      <a:pPr marL="0" marR="0" algn="l">
                        <a:spcBef>
                          <a:spcPts val="0"/>
                        </a:spcBef>
                        <a:spcAft>
                          <a:spcPts val="0"/>
                        </a:spcAft>
                      </a:pPr>
                      <a:endParaRPr lang="en-US" sz="1600">
                        <a:latin typeface="+mn-lt"/>
                        <a:ea typeface="Times New Roman"/>
                        <a:cs typeface="Times New Roman"/>
                      </a:endParaRPr>
                    </a:p>
                  </a:txBody>
                  <a:tcPr marL="68580" marR="68580" marT="0" marB="0">
                    <a:lnL>
                      <a:noFill/>
                    </a:lnL>
                    <a:lnR>
                      <a:noFill/>
                    </a:lnR>
                    <a:lnT>
                      <a:noFill/>
                    </a:lnT>
                    <a:lnB>
                      <a:noFill/>
                    </a:lnB>
                  </a:tcPr>
                </a:tc>
                <a:tc>
                  <a:txBody>
                    <a:bodyPr/>
                    <a:lstStyle/>
                    <a:p>
                      <a:pPr marL="0" marR="0" algn="l">
                        <a:spcBef>
                          <a:spcPts val="0"/>
                        </a:spcBef>
                        <a:spcAft>
                          <a:spcPts val="0"/>
                        </a:spcAft>
                      </a:pPr>
                      <a:endParaRPr lang="en-US" sz="1600">
                        <a:latin typeface="+mn-lt"/>
                        <a:ea typeface="Times New Roman"/>
                        <a:cs typeface="Times New Roman"/>
                      </a:endParaRPr>
                    </a:p>
                  </a:txBody>
                  <a:tcPr marL="68580" marR="68580" marT="0" marB="0">
                    <a:lnL>
                      <a:noFill/>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Neutralizing </a:t>
                      </a:r>
                    </a:p>
                    <a:p>
                      <a:pPr marL="0" marR="0" algn="ctr">
                        <a:spcBef>
                          <a:spcPts val="0"/>
                        </a:spcBef>
                        <a:spcAft>
                          <a:spcPts val="60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harms </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3A669C"/>
                    </a:solidFill>
                  </a:tcPr>
                </a:tc>
                <a:tc>
                  <a:txBody>
                    <a:bodyPr/>
                    <a:lstStyle/>
                    <a:p>
                      <a:pPr marL="0" marR="0" algn="ctr">
                        <a:spcBef>
                          <a:spcPts val="0"/>
                        </a:spcBef>
                        <a:spcAft>
                          <a:spcPts val="60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Transcending structures</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3A669C"/>
                    </a:solidFill>
                  </a:tcPr>
                </a:tc>
                <a:extLst>
                  <a:ext uri="{0D108BD9-81ED-4DB2-BD59-A6C34878D82A}">
                    <a16:rowId xmlns:a16="http://schemas.microsoft.com/office/drawing/2014/main" val="10002"/>
                  </a:ext>
                </a:extLst>
              </a:tr>
              <a:tr h="1111524">
                <a:tc rowSpan="2">
                  <a:txBody>
                    <a:bodyPr/>
                    <a:lstStyle/>
                    <a:p>
                      <a:pPr marL="171450" marR="0" indent="0" algn="l">
                        <a:spcBef>
                          <a:spcPts val="0"/>
                        </a:spcBef>
                        <a:spcAft>
                          <a:spcPts val="0"/>
                        </a:spcAft>
                      </a:pPr>
                      <a:r>
                        <a:rPr lang="en-US" sz="2800" b="1" i="1" dirty="0">
                          <a:solidFill>
                            <a:schemeClr val="bg1"/>
                          </a:solidFill>
                          <a:latin typeface="+mn-lt"/>
                          <a:ea typeface="Times New Roman"/>
                          <a:cs typeface="Times New Roman"/>
                        </a:rPr>
                        <a:t>Primary locus of strategy</a:t>
                      </a:r>
                      <a:endParaRPr lang="en-US" sz="2800" b="1" dirty="0">
                        <a:solidFill>
                          <a:schemeClr val="bg1"/>
                        </a:solidFill>
                        <a:latin typeface="+mn-lt"/>
                        <a:ea typeface="Times New Roman"/>
                        <a:cs typeface="Times New Roman"/>
                      </a:endParaRPr>
                    </a:p>
                  </a:txBody>
                  <a:tcPr marL="68580" marR="68580" marT="0" marB="0" anchor="ctr">
                    <a:lnL>
                      <a:noFill/>
                    </a:lnL>
                    <a:lnR w="28575"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The state</a:t>
                      </a:r>
                      <a:endParaRPr lang="en-US" sz="2000" dirty="0">
                        <a:solidFill>
                          <a:schemeClr val="bg1"/>
                        </a:solidFill>
                        <a:effectLst>
                          <a:outerShdw blurRad="38100" dist="38100" dir="2700000" algn="tl">
                            <a:srgbClr val="000000">
                              <a:alpha val="43137"/>
                            </a:srgbClr>
                          </a:outerShdw>
                        </a:effectLst>
                        <a:latin typeface="+mn-lt"/>
                        <a:ea typeface="Times New Roman"/>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3A669C"/>
                    </a:solidFill>
                  </a:tcPr>
                </a:tc>
                <a:tc>
                  <a:txBody>
                    <a:bodyPr/>
                    <a:lstStyle/>
                    <a:p>
                      <a:pPr marL="0" marR="0" algn="ctr">
                        <a:spcBef>
                          <a:spcPts val="0"/>
                        </a:spcBef>
                        <a:spcAft>
                          <a:spcPts val="0"/>
                        </a:spcAft>
                      </a:pPr>
                      <a:r>
                        <a:rPr lang="en-US" sz="2000" b="1" i="1" dirty="0">
                          <a:latin typeface="+mn-lt"/>
                          <a:ea typeface="Times New Roman"/>
                          <a:cs typeface="Times New Roman"/>
                        </a:rPr>
                        <a:t>Taming capitalism</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b="1" i="1" dirty="0">
                          <a:latin typeface="+mn-lt"/>
                          <a:ea typeface="Times New Roman"/>
                          <a:cs typeface="Times New Roman"/>
                        </a:rPr>
                        <a:t>Smashing Capitalism</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138390">
                <a:tc vMerge="1">
                  <a:txBody>
                    <a:bodyPr/>
                    <a:lstStyle/>
                    <a:p>
                      <a:endParaRPr lang="en-US"/>
                    </a:p>
                  </a:txBody>
                  <a:tcPr/>
                </a:tc>
                <a:tc>
                  <a:txBody>
                    <a:bodyPr/>
                    <a:lstStyle/>
                    <a:p>
                      <a:pPr marL="0" marR="0" algn="ctr">
                        <a:spcBef>
                          <a:spcPts val="0"/>
                        </a:spcBef>
                        <a:spcAft>
                          <a:spcPts val="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Civil Society</a:t>
                      </a:r>
                      <a:endParaRPr lang="en-US" sz="2400" dirty="0">
                        <a:solidFill>
                          <a:schemeClr val="bg1"/>
                        </a:solidFill>
                        <a:effectLst>
                          <a:outerShdw blurRad="38100" dist="38100" dir="2700000" algn="tl">
                            <a:srgbClr val="000000">
                              <a:alpha val="43137"/>
                            </a:srgbClr>
                          </a:outerShdw>
                        </a:effectLst>
                        <a:latin typeface="+mn-lt"/>
                        <a:ea typeface="Times New Roman"/>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3A669C"/>
                    </a:solidFill>
                  </a:tcPr>
                </a:tc>
                <a:tc>
                  <a:txBody>
                    <a:bodyPr/>
                    <a:lstStyle/>
                    <a:p>
                      <a:pPr marL="0" marR="0" algn="ctr">
                        <a:spcBef>
                          <a:spcPts val="0"/>
                        </a:spcBef>
                        <a:spcAft>
                          <a:spcPts val="0"/>
                        </a:spcAft>
                      </a:pPr>
                      <a:r>
                        <a:rPr lang="en-US" sz="2000" b="1" i="1" dirty="0">
                          <a:latin typeface="+mn-lt"/>
                          <a:ea typeface="Times New Roman"/>
                          <a:cs typeface="Times New Roman"/>
                        </a:rPr>
                        <a:t>Resisting</a:t>
                      </a:r>
                      <a:r>
                        <a:rPr lang="en-US" sz="2000" b="1" i="1" baseline="0" dirty="0">
                          <a:latin typeface="+mn-lt"/>
                          <a:ea typeface="Times New Roman"/>
                          <a:cs typeface="Times New Roman"/>
                        </a:rPr>
                        <a:t> </a:t>
                      </a:r>
                      <a:r>
                        <a:rPr lang="en-US" sz="2000" b="1" i="1" dirty="0">
                          <a:latin typeface="+mn-lt"/>
                          <a:ea typeface="Times New Roman"/>
                          <a:cs typeface="Times New Roman"/>
                        </a:rPr>
                        <a:t>Capitalism</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b="1" i="1" dirty="0">
                          <a:solidFill>
                            <a:schemeClr val="bg1"/>
                          </a:solidFill>
                          <a:latin typeface="+mn-lt"/>
                          <a:ea typeface="Times New Roman"/>
                          <a:cs typeface="Times New Roman"/>
                        </a:rPr>
                        <a:t>Eroding capitalism</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506935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52400" y="387341"/>
            <a:ext cx="8839200" cy="6186488"/>
          </a:xfrm>
          <a:prstGeom prst="rect">
            <a:avLst/>
          </a:prstGeom>
          <a:solidFill>
            <a:schemeClr val="tx1"/>
          </a:solidFill>
          <a:ln w="28575" algn="ctr">
            <a:solidFill>
              <a:srgbClr val="000000"/>
            </a:solidFill>
            <a:miter lim="800000"/>
            <a:headEnd/>
            <a:tailEnd/>
          </a:ln>
          <a:effectLst/>
        </p:spPr>
        <p:txBody>
          <a:bodyPr wrap="square">
            <a:spAutoFit/>
          </a:bodyPr>
          <a:lstStyle/>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a:p>
            <a:pPr marL="457200" indent="-457200">
              <a:tabLst>
                <a:tab pos="685800" algn="l"/>
              </a:tabLst>
              <a:defRPr/>
            </a:pPr>
            <a:endParaRPr lang="en-US" sz="4400" b="1" kern="0"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endParaRPr>
          </a:p>
        </p:txBody>
      </p:sp>
      <p:graphicFrame>
        <p:nvGraphicFramePr>
          <p:cNvPr id="5" name="Table 4"/>
          <p:cNvGraphicFramePr>
            <a:graphicFrameLocks noGrp="1"/>
          </p:cNvGraphicFramePr>
          <p:nvPr>
            <p:extLst>
              <p:ext uri="{D42A27DB-BD31-4B8C-83A1-F6EECF244321}">
                <p14:modId xmlns:p14="http://schemas.microsoft.com/office/powerpoint/2010/main" val="2369210208"/>
              </p:ext>
            </p:extLst>
          </p:nvPr>
        </p:nvGraphicFramePr>
        <p:xfrm>
          <a:off x="381000" y="609601"/>
          <a:ext cx="8305801" cy="5333997"/>
        </p:xfrm>
        <a:graphic>
          <a:graphicData uri="http://schemas.openxmlformats.org/drawingml/2006/table">
            <a:tbl>
              <a:tblPr/>
              <a:tblGrid>
                <a:gridCol w="1828800">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2479439">
                  <a:extLst>
                    <a:ext uri="{9D8B030D-6E8A-4147-A177-3AD203B41FA5}">
                      <a16:colId xmlns:a16="http://schemas.microsoft.com/office/drawing/2014/main" val="20002"/>
                    </a:ext>
                  </a:extLst>
                </a:gridCol>
                <a:gridCol w="2397362">
                  <a:extLst>
                    <a:ext uri="{9D8B030D-6E8A-4147-A177-3AD203B41FA5}">
                      <a16:colId xmlns:a16="http://schemas.microsoft.com/office/drawing/2014/main" val="20003"/>
                    </a:ext>
                  </a:extLst>
                </a:gridCol>
              </a:tblGrid>
              <a:tr h="1028027">
                <a:tc gridSpan="4">
                  <a:txBody>
                    <a:bodyPr/>
                    <a:lstStyle/>
                    <a:p>
                      <a:pPr marL="0" marR="0" algn="ctr">
                        <a:spcBef>
                          <a:spcPts val="0"/>
                        </a:spcBef>
                        <a:spcAft>
                          <a:spcPts val="0"/>
                        </a:spcAft>
                      </a:pPr>
                      <a:r>
                        <a:rPr lang="en-US" sz="4400" b="1" dirty="0">
                          <a:solidFill>
                            <a:schemeClr val="bg1"/>
                          </a:solidFill>
                          <a:effectLst>
                            <a:outerShdw blurRad="38100" dist="38100" dir="2700000" algn="tl">
                              <a:srgbClr val="000000">
                                <a:alpha val="43137"/>
                              </a:srgbClr>
                            </a:outerShdw>
                          </a:effectLst>
                          <a:latin typeface="+mn-lt"/>
                          <a:ea typeface="Times New Roman"/>
                          <a:cs typeface="Times New Roman"/>
                        </a:rPr>
                        <a:t>Strategic logics of Anti-Capitalism</a:t>
                      </a:r>
                    </a:p>
                  </a:txBody>
                  <a:tcPr marL="68580" marR="68580" marT="0" marB="0">
                    <a:lnL>
                      <a:noFill/>
                    </a:lnL>
                    <a:lnR>
                      <a:noFill/>
                    </a:lnR>
                    <a:lnT>
                      <a:noFill/>
                    </a:lnT>
                    <a:lnB>
                      <a:noFill/>
                    </a:lnB>
                    <a:lnTlToBr w="12700" cmpd="sng">
                      <a:noFill/>
                      <a:prstDash val="solid"/>
                    </a:lnTlToBr>
                    <a:lnBlToTr w="12700" cmpd="sng">
                      <a:noFill/>
                      <a:prstDash val="solid"/>
                    </a:lnBlToTr>
                  </a:tcPr>
                </a:tc>
                <a:tc hMerge="1">
                  <a:txBody>
                    <a:bodyPr/>
                    <a:lstStyle/>
                    <a:p>
                      <a:pPr marL="0" marR="0" algn="l">
                        <a:spcBef>
                          <a:spcPts val="0"/>
                        </a:spcBef>
                        <a:spcAft>
                          <a:spcPts val="0"/>
                        </a:spcAft>
                      </a:pPr>
                      <a:endParaRPr lang="en-US" sz="1600" dirty="0">
                        <a:latin typeface="+mn-lt"/>
                        <a:ea typeface="Times New Roman"/>
                        <a:cs typeface="Times New Roman"/>
                      </a:endParaRPr>
                    </a:p>
                  </a:txBody>
                  <a:tcPr marL="68580" marR="68580" marT="0" marB="0">
                    <a:lnL>
                      <a:noFill/>
                    </a:lnL>
                    <a:lnR>
                      <a:noFill/>
                    </a:lnR>
                    <a:lnT>
                      <a:noFill/>
                    </a:lnT>
                    <a:lnB>
                      <a:noFill/>
                    </a:lnB>
                  </a:tcPr>
                </a:tc>
                <a:tc hMerge="1">
                  <a:txBody>
                    <a:bodyPr/>
                    <a:lstStyle/>
                    <a:p>
                      <a:pPr marL="0" marR="0" algn="ctr">
                        <a:spcBef>
                          <a:spcPts val="0"/>
                        </a:spcBef>
                        <a:spcAft>
                          <a:spcPts val="0"/>
                        </a:spcAft>
                      </a:pPr>
                      <a:endParaRPr lang="en-US" sz="1600" dirty="0">
                        <a:solidFill>
                          <a:schemeClr val="bg1"/>
                        </a:solidFill>
                        <a:latin typeface="+mn-lt"/>
                        <a:ea typeface="Times New Roman"/>
                        <a:cs typeface="Times New Roman"/>
                      </a:endParaRPr>
                    </a:p>
                  </a:txBody>
                  <a:tcPr marL="68580" marR="68580" marT="0" marB="0" anchor="ctr">
                    <a:lnL>
                      <a:noFill/>
                    </a:lnL>
                    <a:lnR>
                      <a:noFill/>
                    </a:lnR>
                    <a:lnT>
                      <a:noFill/>
                    </a:lnT>
                    <a:lnB w="28575"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1028028">
                <a:tc>
                  <a:txBody>
                    <a:bodyPr/>
                    <a:lstStyle/>
                    <a:p>
                      <a:pPr marL="0" marR="0" algn="l">
                        <a:spcBef>
                          <a:spcPts val="0"/>
                        </a:spcBef>
                        <a:spcAft>
                          <a:spcPts val="0"/>
                        </a:spcAft>
                      </a:pPr>
                      <a:endParaRPr lang="en-US" sz="1600" dirty="0">
                        <a:latin typeface="+mn-lt"/>
                        <a:ea typeface="Times New Roman"/>
                        <a:cs typeface="Times New Roman"/>
                      </a:endParaRPr>
                    </a:p>
                  </a:txBody>
                  <a:tcPr marL="68580" marR="68580" marT="0" marB="0">
                    <a:lnL>
                      <a:noFill/>
                    </a:lnL>
                    <a:lnR>
                      <a:noFill/>
                    </a:lnR>
                    <a:lnT>
                      <a:noFill/>
                    </a:lnT>
                    <a:lnB>
                      <a:noFill/>
                    </a:lnB>
                  </a:tcPr>
                </a:tc>
                <a:tc>
                  <a:txBody>
                    <a:bodyPr/>
                    <a:lstStyle/>
                    <a:p>
                      <a:pPr marL="0" marR="0" algn="l">
                        <a:spcBef>
                          <a:spcPts val="0"/>
                        </a:spcBef>
                        <a:spcAft>
                          <a:spcPts val="0"/>
                        </a:spcAft>
                      </a:pPr>
                      <a:endParaRPr lang="en-US" sz="1800" dirty="0">
                        <a:latin typeface="+mn-lt"/>
                        <a:ea typeface="Times New Roman"/>
                        <a:cs typeface="Times New Roman"/>
                      </a:endParaRPr>
                    </a:p>
                  </a:txBody>
                  <a:tcPr marL="68580" marR="68580" marT="0" marB="0">
                    <a:lnL>
                      <a:noFill/>
                    </a:lnL>
                    <a:lnR>
                      <a:noFill/>
                    </a:lnR>
                    <a:lnT>
                      <a:noFill/>
                    </a:lnT>
                    <a:lnB>
                      <a:noFill/>
                    </a:lnB>
                  </a:tcPr>
                </a:tc>
                <a:tc gridSpan="2">
                  <a:txBody>
                    <a:bodyPr/>
                    <a:lstStyle/>
                    <a:p>
                      <a:pPr marL="0" marR="0" algn="ctr">
                        <a:spcBef>
                          <a:spcPts val="0"/>
                        </a:spcBef>
                        <a:spcAft>
                          <a:spcPts val="0"/>
                        </a:spcAft>
                      </a:pPr>
                      <a:r>
                        <a:rPr lang="en-US" sz="2800" b="1" i="1" baseline="0" dirty="0">
                          <a:solidFill>
                            <a:schemeClr val="bg1"/>
                          </a:solidFill>
                          <a:effectLst>
                            <a:outerShdw blurRad="38100" dist="38100" dir="2700000" algn="tl">
                              <a:srgbClr val="000000">
                                <a:alpha val="43137"/>
                              </a:srgbClr>
                            </a:outerShdw>
                          </a:effectLst>
                          <a:latin typeface="+mn-lt"/>
                          <a:ea typeface="Times New Roman"/>
                          <a:cs typeface="Times New Roman"/>
                        </a:rPr>
                        <a:t>Goal of Strategy</a:t>
                      </a:r>
                      <a:endParaRPr lang="en-US" sz="2800" b="1" i="1" dirty="0">
                        <a:solidFill>
                          <a:schemeClr val="bg1"/>
                        </a:solidFill>
                        <a:effectLst>
                          <a:outerShdw blurRad="38100" dist="38100" dir="2700000" algn="tl">
                            <a:srgbClr val="000000">
                              <a:alpha val="43137"/>
                            </a:srgbClr>
                          </a:outerShdw>
                        </a:effectLst>
                        <a:latin typeface="+mn-lt"/>
                        <a:ea typeface="Times New Roman"/>
                        <a:cs typeface="Times New Roman"/>
                      </a:endParaRPr>
                    </a:p>
                  </a:txBody>
                  <a:tcPr marL="68580" marR="68580" marT="0" marB="0" anchor="ctr">
                    <a:lnL>
                      <a:noFill/>
                    </a:lnL>
                    <a:lnR>
                      <a:noFill/>
                    </a:lnR>
                    <a:lnT w="12700" cap="flat" cmpd="sng" algn="ctr">
                      <a:noFill/>
                      <a:prstDash val="solid"/>
                      <a:round/>
                      <a:headEnd type="none" w="med" len="med"/>
                      <a:tailEnd type="none" w="med" len="med"/>
                    </a:lnT>
                    <a:lnB w="28575"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1"/>
                  </a:ext>
                </a:extLst>
              </a:tr>
              <a:tr h="1028028">
                <a:tc>
                  <a:txBody>
                    <a:bodyPr/>
                    <a:lstStyle/>
                    <a:p>
                      <a:pPr marL="0" marR="0" algn="l">
                        <a:spcBef>
                          <a:spcPts val="0"/>
                        </a:spcBef>
                        <a:spcAft>
                          <a:spcPts val="0"/>
                        </a:spcAft>
                      </a:pPr>
                      <a:endParaRPr lang="en-US" sz="1600">
                        <a:latin typeface="+mn-lt"/>
                        <a:ea typeface="Times New Roman"/>
                        <a:cs typeface="Times New Roman"/>
                      </a:endParaRPr>
                    </a:p>
                  </a:txBody>
                  <a:tcPr marL="68580" marR="68580" marT="0" marB="0">
                    <a:lnL>
                      <a:noFill/>
                    </a:lnL>
                    <a:lnR>
                      <a:noFill/>
                    </a:lnR>
                    <a:lnT>
                      <a:noFill/>
                    </a:lnT>
                    <a:lnB>
                      <a:noFill/>
                    </a:lnB>
                  </a:tcPr>
                </a:tc>
                <a:tc>
                  <a:txBody>
                    <a:bodyPr/>
                    <a:lstStyle/>
                    <a:p>
                      <a:pPr marL="0" marR="0" algn="l">
                        <a:spcBef>
                          <a:spcPts val="0"/>
                        </a:spcBef>
                        <a:spcAft>
                          <a:spcPts val="0"/>
                        </a:spcAft>
                      </a:pPr>
                      <a:endParaRPr lang="en-US" sz="1600">
                        <a:latin typeface="+mn-lt"/>
                        <a:ea typeface="Times New Roman"/>
                        <a:cs typeface="Times New Roman"/>
                      </a:endParaRPr>
                    </a:p>
                  </a:txBody>
                  <a:tcPr marL="68580" marR="68580" marT="0" marB="0">
                    <a:lnL>
                      <a:noFill/>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Neutralizing </a:t>
                      </a:r>
                    </a:p>
                    <a:p>
                      <a:pPr marL="0" marR="0" algn="ctr">
                        <a:spcBef>
                          <a:spcPts val="0"/>
                        </a:spcBef>
                        <a:spcAft>
                          <a:spcPts val="60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harms </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3A669C"/>
                    </a:solidFill>
                  </a:tcPr>
                </a:tc>
                <a:tc>
                  <a:txBody>
                    <a:bodyPr/>
                    <a:lstStyle/>
                    <a:p>
                      <a:pPr marL="0" marR="0" algn="ctr">
                        <a:spcBef>
                          <a:spcPts val="0"/>
                        </a:spcBef>
                        <a:spcAft>
                          <a:spcPts val="60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Transcending structures</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3A669C"/>
                    </a:solidFill>
                  </a:tcPr>
                </a:tc>
                <a:extLst>
                  <a:ext uri="{0D108BD9-81ED-4DB2-BD59-A6C34878D82A}">
                    <a16:rowId xmlns:a16="http://schemas.microsoft.com/office/drawing/2014/main" val="10002"/>
                  </a:ext>
                </a:extLst>
              </a:tr>
              <a:tr h="1111524">
                <a:tc rowSpan="2">
                  <a:txBody>
                    <a:bodyPr/>
                    <a:lstStyle/>
                    <a:p>
                      <a:pPr marL="171450" marR="0" indent="0" algn="l">
                        <a:spcBef>
                          <a:spcPts val="0"/>
                        </a:spcBef>
                        <a:spcAft>
                          <a:spcPts val="0"/>
                        </a:spcAft>
                      </a:pPr>
                      <a:r>
                        <a:rPr lang="en-US" sz="2800" b="1" i="1" dirty="0">
                          <a:solidFill>
                            <a:schemeClr val="bg1"/>
                          </a:solidFill>
                          <a:latin typeface="+mn-lt"/>
                          <a:ea typeface="Times New Roman"/>
                          <a:cs typeface="Times New Roman"/>
                        </a:rPr>
                        <a:t>Primary locus of strategy</a:t>
                      </a:r>
                      <a:endParaRPr lang="en-US" sz="2800" b="1" dirty="0">
                        <a:solidFill>
                          <a:schemeClr val="bg1"/>
                        </a:solidFill>
                        <a:latin typeface="+mn-lt"/>
                        <a:ea typeface="Times New Roman"/>
                        <a:cs typeface="Times New Roman"/>
                      </a:endParaRPr>
                    </a:p>
                  </a:txBody>
                  <a:tcPr marL="68580" marR="68580" marT="0" marB="0" anchor="ctr">
                    <a:lnL>
                      <a:noFill/>
                    </a:lnL>
                    <a:lnR w="28575"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The state</a:t>
                      </a:r>
                      <a:endParaRPr lang="en-US" sz="2000" dirty="0">
                        <a:solidFill>
                          <a:schemeClr val="bg1"/>
                        </a:solidFill>
                        <a:effectLst>
                          <a:outerShdw blurRad="38100" dist="38100" dir="2700000" algn="tl">
                            <a:srgbClr val="000000">
                              <a:alpha val="43137"/>
                            </a:srgbClr>
                          </a:outerShdw>
                        </a:effectLst>
                        <a:latin typeface="+mn-lt"/>
                        <a:ea typeface="Times New Roman"/>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3A669C"/>
                    </a:solidFill>
                  </a:tcPr>
                </a:tc>
                <a:tc>
                  <a:txBody>
                    <a:bodyPr/>
                    <a:lstStyle/>
                    <a:p>
                      <a:pPr marL="0" marR="0" algn="ctr">
                        <a:spcBef>
                          <a:spcPts val="0"/>
                        </a:spcBef>
                        <a:spcAft>
                          <a:spcPts val="0"/>
                        </a:spcAft>
                      </a:pPr>
                      <a:r>
                        <a:rPr lang="en-US" sz="2000" b="1" i="1" dirty="0">
                          <a:latin typeface="+mn-lt"/>
                          <a:ea typeface="Times New Roman"/>
                          <a:cs typeface="Times New Roman"/>
                        </a:rPr>
                        <a:t>Taming capitalism</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b="1" i="1" dirty="0">
                          <a:latin typeface="+mn-lt"/>
                          <a:ea typeface="Times New Roman"/>
                          <a:cs typeface="Times New Roman"/>
                        </a:rPr>
                        <a:t>Smashing Capitalism</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138390">
                <a:tc vMerge="1">
                  <a:txBody>
                    <a:bodyPr/>
                    <a:lstStyle/>
                    <a:p>
                      <a:endParaRPr lang="en-US"/>
                    </a:p>
                  </a:txBody>
                  <a:tcPr/>
                </a:tc>
                <a:tc>
                  <a:txBody>
                    <a:bodyPr/>
                    <a:lstStyle/>
                    <a:p>
                      <a:pPr marL="0" marR="0" algn="ctr">
                        <a:spcBef>
                          <a:spcPts val="0"/>
                        </a:spcBef>
                        <a:spcAft>
                          <a:spcPts val="0"/>
                        </a:spcAft>
                      </a:pPr>
                      <a:r>
                        <a:rPr lang="en-US" sz="2400" b="1" dirty="0">
                          <a:solidFill>
                            <a:schemeClr val="bg1"/>
                          </a:solidFill>
                          <a:effectLst>
                            <a:outerShdw blurRad="38100" dist="38100" dir="2700000" algn="tl">
                              <a:srgbClr val="000000">
                                <a:alpha val="43137"/>
                              </a:srgbClr>
                            </a:outerShdw>
                          </a:effectLst>
                          <a:latin typeface="+mn-lt"/>
                          <a:ea typeface="Times New Roman"/>
                          <a:cs typeface="Times New Roman"/>
                        </a:rPr>
                        <a:t>Civil Society</a:t>
                      </a:r>
                      <a:endParaRPr lang="en-US" sz="2400" dirty="0">
                        <a:solidFill>
                          <a:schemeClr val="bg1"/>
                        </a:solidFill>
                        <a:effectLst>
                          <a:outerShdw blurRad="38100" dist="38100" dir="2700000" algn="tl">
                            <a:srgbClr val="000000">
                              <a:alpha val="43137"/>
                            </a:srgbClr>
                          </a:outerShdw>
                        </a:effectLst>
                        <a:latin typeface="+mn-lt"/>
                        <a:ea typeface="Times New Roman"/>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3A669C"/>
                    </a:solidFill>
                  </a:tcPr>
                </a:tc>
                <a:tc>
                  <a:txBody>
                    <a:bodyPr/>
                    <a:lstStyle/>
                    <a:p>
                      <a:pPr marL="0" marR="0" algn="ctr">
                        <a:spcBef>
                          <a:spcPts val="0"/>
                        </a:spcBef>
                        <a:spcAft>
                          <a:spcPts val="0"/>
                        </a:spcAft>
                      </a:pPr>
                      <a:r>
                        <a:rPr lang="en-US" sz="2000" b="1" i="1" dirty="0">
                          <a:latin typeface="+mn-lt"/>
                          <a:ea typeface="Times New Roman"/>
                          <a:cs typeface="Times New Roman"/>
                        </a:rPr>
                        <a:t>Resisting</a:t>
                      </a:r>
                      <a:r>
                        <a:rPr lang="en-US" sz="2000" b="1" i="1" baseline="0" dirty="0">
                          <a:latin typeface="+mn-lt"/>
                          <a:ea typeface="Times New Roman"/>
                          <a:cs typeface="Times New Roman"/>
                        </a:rPr>
                        <a:t> </a:t>
                      </a:r>
                      <a:r>
                        <a:rPr lang="en-US" sz="2000" b="1" i="1" dirty="0">
                          <a:latin typeface="+mn-lt"/>
                          <a:ea typeface="Times New Roman"/>
                          <a:cs typeface="Times New Roman"/>
                        </a:rPr>
                        <a:t>Capitalism</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b="1" i="1" dirty="0">
                          <a:latin typeface="+mn-lt"/>
                          <a:ea typeface="Times New Roman"/>
                          <a:cs typeface="Times New Roman"/>
                        </a:rPr>
                        <a:t>Escaping</a:t>
                      </a:r>
                      <a:r>
                        <a:rPr lang="en-US" sz="2000" b="1" i="1" baseline="0" dirty="0">
                          <a:latin typeface="+mn-lt"/>
                          <a:ea typeface="Times New Roman"/>
                          <a:cs typeface="Times New Roman"/>
                        </a:rPr>
                        <a:t> </a:t>
                      </a:r>
                      <a:r>
                        <a:rPr lang="en-US" sz="2000" b="1" i="1" dirty="0">
                          <a:latin typeface="+mn-lt"/>
                          <a:ea typeface="Times New Roman"/>
                          <a:cs typeface="Times New Roman"/>
                        </a:rPr>
                        <a:t>capitalism</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4961285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1396</TotalTime>
  <Words>957</Words>
  <Application>Microsoft Office PowerPoint</Application>
  <PresentationFormat>On-screen Show (4:3)</PresentationFormat>
  <Paragraphs>302</Paragraphs>
  <Slides>25</Slides>
  <Notes>15</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25</vt:i4>
      </vt:variant>
    </vt:vector>
  </HeadingPairs>
  <TitlesOfParts>
    <vt:vector size="31" baseType="lpstr">
      <vt:lpstr>Arial</vt:lpstr>
      <vt:lpstr>Calibri</vt:lpstr>
      <vt:lpstr>Times New Roman</vt:lpstr>
      <vt:lpstr>Office Theme</vt:lpstr>
      <vt:lpstr>2_Office Theme</vt:lpstr>
      <vt:lpstr>3_Office Theme</vt:lpstr>
      <vt:lpstr>How to be an anticapitalist  for the 21st century  Erik Olin Wright University of Wisconsin – Madison   April 2017</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 of Wisc-Madison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Challenging  (and maybe Transcending)  Capitalism through Real Utopias  Erik Olin Wright University of Wisconsin - Madison</dc:title>
  <dc:creator>Erik Olin Wright</dc:creator>
  <cp:lastModifiedBy>Erik Olin Wright</cp:lastModifiedBy>
  <cp:revision>51</cp:revision>
  <dcterms:created xsi:type="dcterms:W3CDTF">2015-06-29T20:03:40Z</dcterms:created>
  <dcterms:modified xsi:type="dcterms:W3CDTF">2017-04-21T01:10:58Z</dcterms:modified>
</cp:coreProperties>
</file>